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9.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37.xml" ContentType="application/vnd.openxmlformats-officedocument.presentationml.notesSlide+xml"/>
  <Override PartName="/ppt/notesSlides/notesSlide50.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7.xml" ContentType="application/vnd.openxmlformats-officedocument.presentationml.slide+xml"/>
  <Override PartName="/ppt/notesSlides/notesSlide46.xml" ContentType="application/vnd.openxmlformats-officedocument.presentationml.notes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42.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slides/slide21.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1.xml" ContentType="application/vnd.openxmlformats-officedocument.presentationml.slide+xml"/>
  <Override PartName="/ppt/notesSlides/notesSlide48.xml" ContentType="application/vnd.openxmlformats-officedocument.presentationml.notesSlide+xml"/>
  <Override PartName="/ppt/notesSlides/notesSlide41.xml" ContentType="application/vnd.openxmlformats-officedocument.presentationml.notesSlide+xml"/>
  <Override PartName="/ppt/notesSlides/notesSlide14.xml" ContentType="application/vnd.openxmlformats-officedocument.presentationml.notesSlide+xml"/>
  <Override PartName="/ppt/slides/slide26.xml" ContentType="application/vnd.openxmlformats-officedocument.presentationml.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slides/slide48.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notesSlides/notesSlide47.xml" ContentType="application/vnd.openxmlformats-officedocument.presentationml.notesSlide+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s/slide44.xml" ContentType="application/vnd.openxmlformats-officedocument.presentationml.slide+xml"/>
  <Override PartName="/ppt/slides/slide6.xml" ContentType="application/vnd.openxmlformats-officedocument.presentationml.slide+xml"/>
  <Override PartName="/docProps/custom.xml" ContentType="application/vnd.openxmlformats-officedocument.custom-properties+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viewProps.xml" ContentType="application/vnd.openxmlformats-officedocument.presentationml.viewProps+xml"/>
  <Override PartName="/ppt/slides/slide49.xml" ContentType="application/vnd.openxmlformats-officedocument.presentationml.slide+xml"/>
  <Override PartName="/ppt/slideLayouts/slideLayout6.xml" ContentType="application/vnd.openxmlformats-officedocument.presentationml.slideLayout+xml"/>
  <Override PartName="/ppt/presProps.xml" ContentType="application/vnd.openxmlformats-officedocument.presentationml.presProps+xml"/>
  <Override PartName="/ppt/slides/slide38.xml" ContentType="application/vnd.openxmlformats-officedocument.presentationml.slide+xml"/>
  <Override PartName="/ppt/notesSlides/notesSlide42.xml" ContentType="application/vnd.openxmlformats-officedocument.presentationml.notesSlide+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showSpecialPlsOnTitleSld="0">
  <p:sldMasterIdLst>
    <p:sldMasterId id="2147483648" r:id="rId1"/>
  </p:sldMasterIdLst>
  <p:notesMasterIdLst>
    <p:notesMasterId r:id="rId5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Lst>
  <p:sldSz cx="12192000" cy="6858000"/>
  <p:notesSz cx="6858000" cy="1857375"/>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08" d="100"/>
          <a:sy n="108" d="100"/>
        </p:scale>
        <p:origin x="678" y="102"/>
      </p:cViewPr>
      <p:guideLst>
        <p:guide pos="2160"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notesMaster" Target="notesMasters/notesMaster1.xml"/><Relationship Id="rId55" Type="http://schemas.openxmlformats.org/officeDocument/2006/relationships/presProps" Target="presProps.xml" /><Relationship Id="rId56" Type="http://schemas.openxmlformats.org/officeDocument/2006/relationships/tableStyles" Target="tableStyles.xml" /><Relationship Id="rId5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9E497948-54D2-43F8-9A63-A99FE3051738}" type="datetimeFigureOut">
              <a:rPr lang="en-US"/>
              <a:t>5/24/2024</a:t>
            </a:fld>
            <a:endParaRPr lang="en-US"/>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EEBDA0E2-FEBD-4B65-8F16-724CF984F377}"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2A94987-55EB-AAE3-FEB3-66278AC1328C}" type="slidenum">
              <a:rPr/>
              <a:t>1</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878EEC3-7E10-C93C-CB5C-50B3B0A7C3C7}" type="slidenum">
              <a:rPr/>
              <a:t>10</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2892593-B037-0B21-329A-47512D9C10FE}" type="slidenum">
              <a:rPr/>
              <a:t>11</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759B8D0-C340-2CE2-0871-5621480FD0EB}" type="slidenum">
              <a:rPr/>
              <a:t>12</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96E1207-35C1-A561-A9AE-0699FB30FE03}" type="slidenum">
              <a:rPr/>
              <a:t>13</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17D4B05-4325-F3ED-BAF9-15FFF0B435FB}" type="slidenum">
              <a:rPr/>
              <a:t>14</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2530C24-4074-89A7-50BF-3DFD7588BEF2}" type="slidenum">
              <a:rPr/>
              <a:t>15</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16</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DA8F409-CCF0-695A-90BB-6BF4943DE10C}"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4D585E5-AF79-1BD7-6850-2EF4D1BC1069}" type="slidenum">
              <a:rPr/>
              <a:t>18</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6781359-74B1-6012-F856-FD8433CCFED1}" type="slidenum">
              <a:rPr/>
              <a:t>19</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2</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E0047EB-C8AC-153B-7971-FACE390BE442}" type="slidenum">
              <a:rPr/>
              <a:t>20</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BAD11EB-D53D-E0E1-F21C-265B0AA272A2}" type="slidenum">
              <a:rPr/>
              <a:t>21</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FF9A9AA-3CB2-8D0A-F8E2-59DE4DC334FB}" type="slidenum">
              <a:rPr/>
              <a:t>22</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864D73E-7524-C582-E87B-D32A466C91C5}" type="slidenum">
              <a:rPr/>
              <a:t>23</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A97B886-07D9-E1F3-8DC3-7030326926FA}" type="slidenum">
              <a:rPr/>
              <a:t>24</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C3646F8-3E28-95FE-18A3-1885FF1D410D}" type="slidenum">
              <a:rPr/>
              <a:t>25</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9471A57-E8EF-6CCD-7999-16020EE07018}" type="slidenum">
              <a:rPr/>
              <a:t>26</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DC9777E-6832-6F50-DE8E-ACB20783CEDB}" type="slidenum">
              <a:rPr/>
              <a:t>27</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1E823B8-795F-9B93-0D84-A87397ECE455}" type="slidenum">
              <a:rPr/>
              <a:t>28</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1974FC6-5CC0-9D5B-8766-8936ED25E1AF}" type="slidenum">
              <a:rPr/>
              <a:t>29</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FAA55BF-9035-2791-39E3-209A283545F4}" type="slidenum">
              <a:rPr/>
              <a:t>3</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E44602B-499C-4D89-3A16-83B7CCECCB89}" type="slidenum">
              <a:rPr/>
              <a:t>30</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174A2EA-3033-0B80-D0D2-7CDD5977F206}" type="slidenum">
              <a:rPr/>
              <a:t>31</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680CFB4-CE89-F4D3-7891-BE5DE8E22B09}" type="slidenum">
              <a:rPr/>
              <a:t>32</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20BCDC0-45CB-3269-602E-B43BE807AD4F}" type="slidenum">
              <a:rPr/>
              <a:t>33</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6BB38F6-BB6B-9F43-B7E8-A76F16BC8F84}" type="slidenum">
              <a:rPr/>
              <a:t>34</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8D2B3E4-1703-DC4A-BF4A-0F633834F9DB}" type="slidenum">
              <a:rPr/>
              <a:t>35</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C515F4E-9FE0-0264-C508-BC6F05AFCECA}" type="slidenum">
              <a:rPr/>
              <a:t>36</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FB59133-EF4F-B53C-8DB8-7E90AFDD7702}" type="slidenum">
              <a:rPr/>
              <a:t>37</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610C712-83BE-32DE-BCCC-CD9DAF61E102}" type="slidenum">
              <a:rPr/>
              <a:t>38</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46B7827-8127-A09D-9D81-79D8A92B19EB}" type="slidenum">
              <a:rPr/>
              <a:t>39</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A212812-0F5A-B025-F561-2F99268C3F3A}" type="slidenum">
              <a:rPr/>
              <a:t>4</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B665A71-7314-4CBB-C1F5-C8399BC45838}" type="slidenum">
              <a:rPr/>
              <a:t>40</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DCDEB39-DB46-2AE0-1571-2E36C592E797}" type="slidenum">
              <a:rPr/>
              <a:t>41</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F9DE9C1-7A69-6A19-F9CC-430A0758D55B}" type="slidenum">
              <a:rPr/>
              <a:t>42</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93F8C77-3C18-1303-3467-693A80A97D0F}"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D345601-9170-6D12-8325-1A2131235ADD}" type="slidenum">
              <a:rPr/>
              <a:t>44</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8C2F37D-A50B-50C2-E1EE-084C739585B7}" type="slidenum">
              <a:rPr/>
              <a:t>45</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5B875ED-9E17-D634-09B0-9895AF431260}" type="slidenum">
              <a:rPr/>
              <a:t>46</a:t>
            </a:fld>
            <a:endParaRPr/>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3D5ADDC-F407-4079-30AB-D2F4F7C9DF2A}" type="slidenum">
              <a:rPr/>
              <a:t>47</a:t>
            </a:fld>
            <a:endParaRPr/>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48</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6252470-6A3C-CD5F-40A0-432E0EAC333F}"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F5CFDF4-26EC-3A0D-823C-B1E506A49249}" type="slidenum">
              <a:rPr/>
              <a:t>5</a:t>
            </a:fld>
            <a:endParaRPr/>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85E4968-FA7E-D9C5-D841-3A5F5144A451}" type="slidenum">
              <a:rPr/>
              <a:t>49</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6</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E60A01A-0893-23D2-F8F2-6CFC970C77C3}" type="slidenum">
              <a:rPr/>
              <a:t>7</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A320501-A41A-84CB-A0E6-049AEED10343}" type="slidenum">
              <a:rPr/>
              <a:t>8</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DCB5BB2-E5C9-7B86-CC3D-ABF8B238BB2B}" type="slidenum">
              <a:rPr/>
              <a:t>9</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3998" y="1122361"/>
            <a:ext cx="9144000" cy="2387598"/>
          </a:xfrm>
        </p:spPr>
        <p:txBody>
          <a:bodyPr anchor="b"/>
          <a:lstStyle>
            <a:lvl1pPr algn="ctr">
              <a:defRPr sz="4500"/>
            </a:lvl1pPr>
          </a:lstStyle>
          <a:p>
            <a:pPr>
              <a:defRPr/>
            </a:pPr>
            <a:r>
              <a:rPr/>
              <a:t>Click to edit Master title style</a:t>
            </a:r>
            <a:endParaRPr/>
          </a:p>
        </p:txBody>
      </p:sp>
      <p:sp>
        <p:nvSpPr>
          <p:cNvPr id="3" name="Subtitle 2"/>
          <p:cNvSpPr>
            <a:spLocks noGrp="1"/>
          </p:cNvSpPr>
          <p:nvPr>
            <p:ph type="subTitle" idx="1"/>
          </p:nvPr>
        </p:nvSpPr>
        <p:spPr bwMode="auto">
          <a:xfrm>
            <a:off x="1523998" y="3602036"/>
            <a:ext cx="9144000" cy="165576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a:defRPr/>
            </a:pPr>
            <a:r>
              <a:rPr/>
              <a:t>Click to edit Master subtitle style</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898" y="365124"/>
            <a:ext cx="2628900" cy="5811837"/>
          </a:xfrm>
        </p:spPr>
        <p:txBody>
          <a:bodyPr vert="eaVert"/>
          <a:lstStyle/>
          <a:p>
            <a:pPr>
              <a:defRPr/>
            </a:pPr>
            <a:r>
              <a:rPr/>
              <a:t>Click to edit Master title style</a:t>
            </a:r>
            <a:endParaRPr/>
          </a:p>
        </p:txBody>
      </p:sp>
      <p:sp>
        <p:nvSpPr>
          <p:cNvPr id="3" name="Vertical Text Placeholder 2"/>
          <p:cNvSpPr>
            <a:spLocks noGrp="1"/>
          </p:cNvSpPr>
          <p:nvPr>
            <p:ph type="body" orient="vert" idx="1"/>
          </p:nvPr>
        </p:nvSpPr>
        <p:spPr bwMode="auto">
          <a:xfrm>
            <a:off x="838197" y="365124"/>
            <a:ext cx="7734298" cy="5811837"/>
          </a:xfrm>
        </p:spPr>
        <p:txBody>
          <a:bodyPr vert="eaVert"/>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Content Placeholder 2"/>
          <p:cNvSpPr>
            <a:spLocks noGrp="1"/>
          </p:cNvSpPr>
          <p:nvPr>
            <p:ph idx="1"/>
          </p:nvPr>
        </p:nvSpPr>
        <p:spPr bwMode="auto"/>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49" y="1709737"/>
            <a:ext cx="10515600" cy="2852736"/>
          </a:xfrm>
        </p:spPr>
        <p:txBody>
          <a:bodyPr anchor="b"/>
          <a:lstStyle>
            <a:lvl1pPr>
              <a:defRPr sz="4500"/>
            </a:lvl1pPr>
          </a:lstStyle>
          <a:p>
            <a:pPr>
              <a:defRPr/>
            </a:pPr>
            <a:r>
              <a:rPr/>
              <a:t>Click to edit Master title style</a:t>
            </a:r>
            <a:endParaRPr/>
          </a:p>
        </p:txBody>
      </p:sp>
      <p:sp>
        <p:nvSpPr>
          <p:cNvPr id="3" name="Text Placeholder 2"/>
          <p:cNvSpPr>
            <a:spLocks noGrp="1"/>
          </p:cNvSpPr>
          <p:nvPr>
            <p:ph type="body" idx="1"/>
          </p:nvPr>
        </p:nvSpPr>
        <p:spPr bwMode="auto">
          <a:xfrm>
            <a:off x="831849" y="4589462"/>
            <a:ext cx="10515600" cy="1500185"/>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defRPr/>
            </a:pPr>
            <a:r>
              <a:rPr/>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Content Placeholder 2"/>
          <p:cNvSpPr>
            <a:spLocks noGrp="1"/>
          </p:cNvSpPr>
          <p:nvPr>
            <p:ph sz="half" idx="1"/>
          </p:nvPr>
        </p:nvSpPr>
        <p:spPr bwMode="auto">
          <a:xfrm>
            <a:off x="838197" y="1825624"/>
            <a:ext cx="5181598" cy="4351338"/>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Content Placeholder 3"/>
          <p:cNvSpPr>
            <a:spLocks noGrp="1"/>
          </p:cNvSpPr>
          <p:nvPr>
            <p:ph sz="half" idx="2"/>
          </p:nvPr>
        </p:nvSpPr>
        <p:spPr bwMode="auto">
          <a:xfrm>
            <a:off x="6172200" y="1825624"/>
            <a:ext cx="5181598" cy="4351338"/>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6" y="365124"/>
            <a:ext cx="10515600" cy="1325561"/>
          </a:xfrm>
        </p:spPr>
        <p:txBody>
          <a:bodyPr/>
          <a:lstStyle/>
          <a:p>
            <a:pPr>
              <a:defRPr/>
            </a:pPr>
            <a:r>
              <a:rPr/>
              <a:t>Click to edit Master title style</a:t>
            </a:r>
            <a:endParaRPr/>
          </a:p>
        </p:txBody>
      </p:sp>
      <p:sp>
        <p:nvSpPr>
          <p:cNvPr id="3" name="Text Placeholder 2"/>
          <p:cNvSpPr>
            <a:spLocks noGrp="1"/>
          </p:cNvSpPr>
          <p:nvPr>
            <p:ph type="body" idx="1"/>
          </p:nvPr>
        </p:nvSpPr>
        <p:spPr bwMode="auto">
          <a:xfrm>
            <a:off x="839788" y="1681161"/>
            <a:ext cx="5157784" cy="823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a:t>Click to edit Master text styles</a:t>
            </a:r>
            <a:endParaRPr/>
          </a:p>
        </p:txBody>
      </p:sp>
      <p:sp>
        <p:nvSpPr>
          <p:cNvPr id="4" name="Content Placeholder 3"/>
          <p:cNvSpPr>
            <a:spLocks noGrp="1"/>
          </p:cNvSpPr>
          <p:nvPr>
            <p:ph sz="half" idx="2"/>
          </p:nvPr>
        </p:nvSpPr>
        <p:spPr bwMode="auto">
          <a:xfrm>
            <a:off x="839788" y="2505073"/>
            <a:ext cx="5157784" cy="3684586"/>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5" name="Text Placeholder 4"/>
          <p:cNvSpPr>
            <a:spLocks noGrp="1"/>
          </p:cNvSpPr>
          <p:nvPr>
            <p:ph type="body" sz="quarter" idx="3"/>
          </p:nvPr>
        </p:nvSpPr>
        <p:spPr bwMode="auto">
          <a:xfrm>
            <a:off x="6172200" y="1681161"/>
            <a:ext cx="5183186" cy="823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a:t>Click to edit Master text styles</a:t>
            </a:r>
            <a:endParaRPr/>
          </a:p>
        </p:txBody>
      </p:sp>
      <p:sp>
        <p:nvSpPr>
          <p:cNvPr id="6" name="Content Placeholder 5"/>
          <p:cNvSpPr>
            <a:spLocks noGrp="1"/>
          </p:cNvSpPr>
          <p:nvPr>
            <p:ph sz="quarter" idx="4"/>
          </p:nvPr>
        </p:nvSpPr>
        <p:spPr bwMode="auto">
          <a:xfrm>
            <a:off x="6172200" y="2505073"/>
            <a:ext cx="5183186" cy="3684586"/>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6" y="457200"/>
            <a:ext cx="3932236" cy="1600200"/>
          </a:xfrm>
        </p:spPr>
        <p:txBody>
          <a:bodyPr anchor="b"/>
          <a:lstStyle>
            <a:lvl1pPr>
              <a:defRPr sz="2400"/>
            </a:lvl1pPr>
          </a:lstStyle>
          <a:p>
            <a:pPr>
              <a:defRPr/>
            </a:pPr>
            <a:r>
              <a:rPr/>
              <a:t>Click to edit Master title style</a:t>
            </a:r>
            <a:endParaRPr/>
          </a:p>
        </p:txBody>
      </p:sp>
      <p:sp>
        <p:nvSpPr>
          <p:cNvPr id="3" name="Content Placeholder 2"/>
          <p:cNvSpPr>
            <a:spLocks noGrp="1"/>
          </p:cNvSpPr>
          <p:nvPr>
            <p:ph idx="1"/>
          </p:nvPr>
        </p:nvSpPr>
        <p:spPr bwMode="auto">
          <a:xfrm>
            <a:off x="5183186" y="987424"/>
            <a:ext cx="6172200" cy="48736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Text Placeholder 3"/>
          <p:cNvSpPr>
            <a:spLocks noGrp="1"/>
          </p:cNvSpPr>
          <p:nvPr>
            <p:ph type="body" sz="half" idx="2"/>
          </p:nvPr>
        </p:nvSpPr>
        <p:spPr bwMode="auto">
          <a:xfrm>
            <a:off x="839786" y="2057398"/>
            <a:ext cx="3932236" cy="38115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6" y="457200"/>
            <a:ext cx="3932236" cy="1600200"/>
          </a:xfrm>
        </p:spPr>
        <p:txBody>
          <a:bodyPr anchor="b"/>
          <a:lstStyle>
            <a:lvl1pPr>
              <a:defRPr sz="2400"/>
            </a:lvl1pPr>
          </a:lstStyle>
          <a:p>
            <a:pPr>
              <a:defRPr/>
            </a:pPr>
            <a:r>
              <a:rPr/>
              <a:t>Click to edit Master title style</a:t>
            </a:r>
            <a:endParaRPr/>
          </a:p>
        </p:txBody>
      </p:sp>
      <p:sp>
        <p:nvSpPr>
          <p:cNvPr id="3" name="Picture Placeholder 2"/>
          <p:cNvSpPr>
            <a:spLocks noChangeAspect="1" noGrp="1"/>
          </p:cNvSpPr>
          <p:nvPr>
            <p:ph type="pic" idx="1"/>
          </p:nvPr>
        </p:nvSpPr>
        <p:spPr bwMode="auto">
          <a:xfrm>
            <a:off x="5183186" y="987424"/>
            <a:ext cx="6172200" cy="487362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a:defRPr/>
            </a:pPr>
            <a:r>
              <a:rPr/>
              <a:t>Click icon to add picture</a:t>
            </a:r>
            <a:endParaRPr/>
          </a:p>
        </p:txBody>
      </p:sp>
      <p:sp>
        <p:nvSpPr>
          <p:cNvPr id="4" name="Text Placeholder 3"/>
          <p:cNvSpPr>
            <a:spLocks noGrp="1"/>
          </p:cNvSpPr>
          <p:nvPr>
            <p:ph type="body" sz="half" idx="2"/>
          </p:nvPr>
        </p:nvSpPr>
        <p:spPr bwMode="auto">
          <a:xfrm>
            <a:off x="839786" y="2057398"/>
            <a:ext cx="3932236" cy="38115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197" y="365124"/>
            <a:ext cx="10515600" cy="1325561"/>
          </a:xfrm>
          <a:prstGeom prst="rect">
            <a:avLst/>
          </a:prstGeom>
        </p:spPr>
        <p:txBody>
          <a:bodyPr vert="horz" lIns="91440" tIns="45720" rIns="91440" bIns="45720" rtlCol="0" anchor="ctr">
            <a:normAutofit/>
          </a:bodyPr>
          <a:lstStyle/>
          <a:p>
            <a:pPr>
              <a:defRPr/>
            </a:pPr>
            <a:r>
              <a:rPr/>
              <a:t>Click to edit Master title style</a:t>
            </a:r>
            <a:endParaRPr/>
          </a:p>
        </p:txBody>
      </p:sp>
      <p:sp>
        <p:nvSpPr>
          <p:cNvPr id="3" name="Text Placeholder 2"/>
          <p:cNvSpPr>
            <a:spLocks noGrp="1"/>
          </p:cNvSpPr>
          <p:nvPr>
            <p:ph type="body" idx="1"/>
          </p:nvPr>
        </p:nvSpPr>
        <p:spPr bwMode="auto">
          <a:xfrm>
            <a:off x="838197" y="1825624"/>
            <a:ext cx="10515600" cy="4351338"/>
          </a:xfrm>
          <a:prstGeom prst="rect">
            <a:avLst/>
          </a:prstGeom>
        </p:spPr>
        <p:txBody>
          <a:bodyPr vert="horz" lIns="91440" tIns="45720" rIns="91440" bIns="45720" rtlCol="0">
            <a:normAutofit/>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2"/>
          </p:nvPr>
        </p:nvSpPr>
        <p:spPr bwMode="auto">
          <a:xfrm>
            <a:off x="838197" y="6356349"/>
            <a:ext cx="2743200" cy="36512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BCC18F51-09EC-435C-A3BA-64A766E099C0}" type="datetimeFigureOut">
              <a:rPr lang="en-US"/>
              <a:t>5/24/2024</a:t>
            </a:fld>
            <a:endParaRPr/>
          </a:p>
        </p:txBody>
      </p:sp>
      <p:sp>
        <p:nvSpPr>
          <p:cNvPr id="5" name="Footer Placeholder 4"/>
          <p:cNvSpPr>
            <a:spLocks noGrp="1"/>
          </p:cNvSpPr>
          <p:nvPr>
            <p:ph type="ftr" sz="quarter" idx="3"/>
          </p:nvPr>
        </p:nvSpPr>
        <p:spPr bwMode="auto">
          <a:xfrm>
            <a:off x="4038597" y="6356349"/>
            <a:ext cx="4114800" cy="36512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a:p>
        </p:txBody>
      </p:sp>
      <p:sp>
        <p:nvSpPr>
          <p:cNvPr id="6" name="Slide Number Placeholder 5"/>
          <p:cNvSpPr>
            <a:spLocks noGrp="1"/>
          </p:cNvSpPr>
          <p:nvPr>
            <p:ph type="sldNum" sz="quarter" idx="4"/>
          </p:nvPr>
        </p:nvSpPr>
        <p:spPr bwMode="auto">
          <a:xfrm>
            <a:off x="8610598" y="6356349"/>
            <a:ext cx="2743200" cy="36512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08395586-F03A-48D1-94DF-16B239DF4FB5}"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a:lnSpc>
          <a:spcPct val="90000"/>
        </a:lnSpc>
        <a:spcBef>
          <a:spcPts val="0"/>
        </a:spcBef>
        <a:buNone/>
        <a:defRPr sz="3300">
          <a:solidFill>
            <a:schemeClr val="tx1"/>
          </a:solidFill>
          <a:latin typeface="+mj-lt"/>
          <a:ea typeface="+mj-ea"/>
          <a:cs typeface="+mj-cs"/>
        </a:defRPr>
      </a:lvl1pPr>
    </p:titleStyle>
    <p:bodyStyle>
      <a:lvl1pPr marL="171450" indent="-171450" algn="l" defTabSz="685800">
        <a:lnSpc>
          <a:spcPct val="90000"/>
        </a:lnSpc>
        <a:spcBef>
          <a:spcPts val="749"/>
        </a:spcBef>
        <a:buFont typeface="Arial"/>
        <a:buChar char="•"/>
        <a:defRPr sz="2100">
          <a:solidFill>
            <a:schemeClr val="tx1"/>
          </a:solidFill>
          <a:latin typeface="+mn-lt"/>
          <a:ea typeface="+mn-ea"/>
          <a:cs typeface="+mn-cs"/>
        </a:defRPr>
      </a:lvl1pPr>
      <a:lvl2pPr marL="514350" indent="-171450" algn="l" defTabSz="685800">
        <a:lnSpc>
          <a:spcPct val="90000"/>
        </a:lnSpc>
        <a:spcBef>
          <a:spcPts val="374"/>
        </a:spcBef>
        <a:buFont typeface="Arial"/>
        <a:buChar char="•"/>
        <a:defRPr sz="1800">
          <a:solidFill>
            <a:schemeClr val="tx1"/>
          </a:solidFill>
          <a:latin typeface="+mn-lt"/>
          <a:ea typeface="+mn-ea"/>
          <a:cs typeface="+mn-cs"/>
        </a:defRPr>
      </a:lvl2pPr>
      <a:lvl3pPr marL="857250" indent="-171450" algn="l" defTabSz="685800">
        <a:lnSpc>
          <a:spcPct val="90000"/>
        </a:lnSpc>
        <a:spcBef>
          <a:spcPts val="374"/>
        </a:spcBef>
        <a:buFont typeface="Arial"/>
        <a:buChar char="•"/>
        <a:defRPr sz="1500">
          <a:solidFill>
            <a:schemeClr val="tx1"/>
          </a:solidFill>
          <a:latin typeface="+mn-lt"/>
          <a:ea typeface="+mn-ea"/>
          <a:cs typeface="+mn-cs"/>
        </a:defRPr>
      </a:lvl3pPr>
      <a:lvl4pPr marL="1200150" indent="-171450" algn="l" defTabSz="685800">
        <a:lnSpc>
          <a:spcPct val="90000"/>
        </a:lnSpc>
        <a:spcBef>
          <a:spcPts val="374"/>
        </a:spcBef>
        <a:buFont typeface="Arial"/>
        <a:buChar char="•"/>
        <a:defRPr sz="1350">
          <a:solidFill>
            <a:schemeClr val="tx1"/>
          </a:solidFill>
          <a:latin typeface="+mn-lt"/>
          <a:ea typeface="+mn-ea"/>
          <a:cs typeface="+mn-cs"/>
        </a:defRPr>
      </a:lvl4pPr>
      <a:lvl5pPr marL="1543050" indent="-171450" algn="l" defTabSz="685800">
        <a:lnSpc>
          <a:spcPct val="90000"/>
        </a:lnSpc>
        <a:spcBef>
          <a:spcPts val="374"/>
        </a:spcBef>
        <a:buFont typeface="Arial"/>
        <a:buChar char="•"/>
        <a:defRPr sz="1350">
          <a:solidFill>
            <a:schemeClr val="tx1"/>
          </a:solidFill>
          <a:latin typeface="+mn-lt"/>
          <a:ea typeface="+mn-ea"/>
          <a:cs typeface="+mn-cs"/>
        </a:defRPr>
      </a:lvl5pPr>
      <a:lvl6pPr marL="1885950" indent="-171450" algn="l" defTabSz="685800">
        <a:lnSpc>
          <a:spcPct val="90000"/>
        </a:lnSpc>
        <a:spcBef>
          <a:spcPts val="374"/>
        </a:spcBef>
        <a:buFont typeface="Arial"/>
        <a:buChar char="•"/>
        <a:defRPr sz="1350">
          <a:solidFill>
            <a:schemeClr val="tx1"/>
          </a:solidFill>
          <a:latin typeface="+mn-lt"/>
          <a:ea typeface="+mn-ea"/>
          <a:cs typeface="+mn-cs"/>
        </a:defRPr>
      </a:lvl6pPr>
      <a:lvl7pPr marL="2228850" indent="-171450" algn="l" defTabSz="685800">
        <a:lnSpc>
          <a:spcPct val="90000"/>
        </a:lnSpc>
        <a:spcBef>
          <a:spcPts val="374"/>
        </a:spcBef>
        <a:buFont typeface="Arial"/>
        <a:buChar char="•"/>
        <a:defRPr sz="1350">
          <a:solidFill>
            <a:schemeClr val="tx1"/>
          </a:solidFill>
          <a:latin typeface="+mn-lt"/>
          <a:ea typeface="+mn-ea"/>
          <a:cs typeface="+mn-cs"/>
        </a:defRPr>
      </a:lvl7pPr>
      <a:lvl8pPr marL="2571750" indent="-171450" algn="l" defTabSz="685800">
        <a:lnSpc>
          <a:spcPct val="90000"/>
        </a:lnSpc>
        <a:spcBef>
          <a:spcPts val="374"/>
        </a:spcBef>
        <a:buFont typeface="Arial"/>
        <a:buChar char="•"/>
        <a:defRPr sz="1350">
          <a:solidFill>
            <a:schemeClr val="tx1"/>
          </a:solidFill>
          <a:latin typeface="+mn-lt"/>
          <a:ea typeface="+mn-ea"/>
          <a:cs typeface="+mn-cs"/>
        </a:defRPr>
      </a:lvl8pPr>
      <a:lvl9pPr marL="2914650" indent="-171450" algn="l" defTabSz="685800">
        <a:lnSpc>
          <a:spcPct val="90000"/>
        </a:lnSpc>
        <a:spcBef>
          <a:spcPts val="374"/>
        </a:spcBef>
        <a:buFont typeface="Arial"/>
        <a:buChar char="•"/>
        <a:defRPr sz="1350">
          <a:solidFill>
            <a:schemeClr val="tx1"/>
          </a:solidFill>
          <a:latin typeface="+mn-lt"/>
          <a:ea typeface="+mn-ea"/>
          <a:cs typeface="+mn-cs"/>
        </a:defRPr>
      </a:lvl9pPr>
    </p:bodyStyle>
    <p:otherStyle>
      <a:defPPr>
        <a:defRPr/>
      </a:defPPr>
      <a:lvl1pPr marL="0" algn="l" defTabSz="685800">
        <a:defRPr sz="1350">
          <a:solidFill>
            <a:schemeClr val="tx1"/>
          </a:solidFill>
          <a:latin typeface="+mn-lt"/>
          <a:ea typeface="+mn-ea"/>
          <a:cs typeface="+mn-cs"/>
        </a:defRPr>
      </a:lvl1pPr>
      <a:lvl2pPr marL="342900" algn="l" defTabSz="685800">
        <a:defRPr sz="1350">
          <a:solidFill>
            <a:schemeClr val="tx1"/>
          </a:solidFill>
          <a:latin typeface="+mn-lt"/>
          <a:ea typeface="+mn-ea"/>
          <a:cs typeface="+mn-cs"/>
        </a:defRPr>
      </a:lvl2pPr>
      <a:lvl3pPr marL="685800" algn="l" defTabSz="685800">
        <a:defRPr sz="1350">
          <a:solidFill>
            <a:schemeClr val="tx1"/>
          </a:solidFill>
          <a:latin typeface="+mn-lt"/>
          <a:ea typeface="+mn-ea"/>
          <a:cs typeface="+mn-cs"/>
        </a:defRPr>
      </a:lvl3pPr>
      <a:lvl4pPr marL="1028700" algn="l" defTabSz="685800">
        <a:defRPr sz="1350">
          <a:solidFill>
            <a:schemeClr val="tx1"/>
          </a:solidFill>
          <a:latin typeface="+mn-lt"/>
          <a:ea typeface="+mn-ea"/>
          <a:cs typeface="+mn-cs"/>
        </a:defRPr>
      </a:lvl4pPr>
      <a:lvl5pPr marL="1371600" algn="l" defTabSz="685800">
        <a:defRPr sz="1350">
          <a:solidFill>
            <a:schemeClr val="tx1"/>
          </a:solidFill>
          <a:latin typeface="+mn-lt"/>
          <a:ea typeface="+mn-ea"/>
          <a:cs typeface="+mn-cs"/>
        </a:defRPr>
      </a:lvl5pPr>
      <a:lvl6pPr marL="1714500" algn="l" defTabSz="685800">
        <a:defRPr sz="1350">
          <a:solidFill>
            <a:schemeClr val="tx1"/>
          </a:solidFill>
          <a:latin typeface="+mn-lt"/>
          <a:ea typeface="+mn-ea"/>
          <a:cs typeface="+mn-cs"/>
        </a:defRPr>
      </a:lvl6pPr>
      <a:lvl7pPr marL="2057400" algn="l" defTabSz="685800">
        <a:defRPr sz="1350">
          <a:solidFill>
            <a:schemeClr val="tx1"/>
          </a:solidFill>
          <a:latin typeface="+mn-lt"/>
          <a:ea typeface="+mn-ea"/>
          <a:cs typeface="+mn-cs"/>
        </a:defRPr>
      </a:lvl7pPr>
      <a:lvl8pPr marL="2400300" algn="l" defTabSz="685800">
        <a:defRPr sz="1350">
          <a:solidFill>
            <a:schemeClr val="tx1"/>
          </a:solidFill>
          <a:latin typeface="+mn-lt"/>
          <a:ea typeface="+mn-ea"/>
          <a:cs typeface="+mn-cs"/>
        </a:defRPr>
      </a:lvl8pPr>
      <a:lvl9pPr marL="2743200" algn="l" defTabSz="685800">
        <a:defRPr sz="135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dataWrangling" TargetMode="External"/><Relationship Id="rId5"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data_visualixation"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eda+sql"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hyperlink" Target="https://github.com/sandeep-samson/spacex_final_project/blob/97aea8c31c225065aba918a53581dc20e76ab2da/lab_jupyter_launch_site_location.ipynb"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github.com/sandeep-samson/spacex_final_project/blob/97aea8c31c225065aba918a53581dc20e76ab2da/spacex_dash_app.py"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github.com/sandeep-samson/spacex_final_project/blob/97aea8c31c225065aba918a53581dc20e76ab2da/SpaceX_Machine%20Learning%20Prediction_Part_5.ipynb" TargetMode="External"/><Relationship Id="rId5" Type="http://schemas.openxmlformats.org/officeDocument/2006/relationships/image" Target="../media/image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9.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0.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2.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9.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3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3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7.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8.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9.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4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2.jp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3.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44.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5.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hyperlink" Target="data%20collection"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web%20scraping" TargetMode="External"/><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TextBox 5"/>
          <p:cNvSpPr txBox="1"/>
          <p:nvPr/>
        </p:nvSpPr>
        <p:spPr bwMode="auto">
          <a:xfrm>
            <a:off x="888543" y="4568733"/>
            <a:ext cx="2757703" cy="640440"/>
          </a:xfrm>
          <a:prstGeom prst="rect">
            <a:avLst/>
          </a:prstGeom>
          <a:noFill/>
        </p:spPr>
        <p:txBody>
          <a:bodyPr wrap="square" lIns="91440" tIns="45720" rIns="91440" bIns="45720" rtlCol="0" anchor="t">
            <a:spAutoFit/>
          </a:bodyPr>
          <a:lstStyle/>
          <a:p>
            <a:pPr>
              <a:defRPr/>
            </a:pPr>
            <a:r>
              <a:rPr lang="en-US">
                <a:solidFill>
                  <a:schemeClr val="bg2"/>
                </a:solidFill>
                <a:latin typeface="Abadi"/>
                <a:ea typeface="SF Pro"/>
                <a:cs typeface="SF Pro"/>
              </a:rPr>
              <a:t>Sandeep Samson Ekka</a:t>
            </a:r>
            <a:endParaRPr/>
          </a:p>
          <a:p>
            <a:pPr>
              <a:defRPr/>
            </a:pPr>
            <a:r>
              <a:rPr lang="en-US">
                <a:solidFill>
                  <a:schemeClr val="bg2"/>
                </a:solidFill>
                <a:latin typeface="Abadi"/>
                <a:ea typeface="SF Pro"/>
                <a:cs typeface="SF Pro"/>
              </a:rPr>
              <a:t>May 8th, 2024</a:t>
            </a:r>
            <a:endParaRPr/>
          </a:p>
        </p:txBody>
      </p:sp>
      <p:pic>
        <p:nvPicPr>
          <p:cNvPr id="2" name="Picture 2" descr="IBM Skills Network Logo - Horizontal-noai copy.png"/>
          <p:cNvPicPr>
            <a:picLocks noChangeAspect="1"/>
          </p:cNvPicPr>
          <p:nvPr/>
        </p:nvPicPr>
        <p:blipFill>
          <a:blip r:embed="rId4"/>
          <a:stretch/>
        </p:blipFill>
        <p:spPr bwMode="auto">
          <a:xfrm>
            <a:off x="889820" y="676828"/>
            <a:ext cx="2104103" cy="62918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sh dir="u"/>
      </p:transition>
    </mc:Choice>
    <mc:Fallback>
      <p:transition spd="med" advClick="1">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10</a:t>
            </a:fld>
            <a:endParaRPr lang="en-US"/>
          </a:p>
        </p:txBody>
      </p:sp>
      <p:sp>
        <p:nvSpPr>
          <p:cNvPr id="5" name="Content Placeholder 4"/>
          <p:cNvSpPr>
            <a:spLocks noGrp="1"/>
          </p:cNvSpPr>
          <p:nvPr>
            <p:ph idx="4294967295"/>
          </p:nvPr>
        </p:nvSpPr>
        <p:spPr bwMode="auto">
          <a:xfrm>
            <a:off x="845456" y="1339158"/>
            <a:ext cx="8293850" cy="5064282"/>
          </a:xfrm>
          <a:prstGeom prst="rect">
            <a:avLst/>
          </a:prstGeom>
        </p:spPr>
        <p:txBody>
          <a:bodyPr vertOverflow="overflow" horzOverflow="overflow" vert="horz" wrap="square" lIns="91440" tIns="45720" rIns="91440" bIns="45720" numCol="1" spcCol="0" rtlCol="0" fromWordArt="0" anchor="t" anchorCtr="0" forceAA="0" compatLnSpc="0">
            <a:normAutofit/>
          </a:bodyPr>
          <a:lstStyle/>
          <a:p>
            <a:pPr marL="0" indent="0">
              <a:buFont typeface="Arial"/>
              <a:buNone/>
              <a:defRPr/>
            </a:pPr>
            <a:r>
              <a:rPr sz="1200" b="0" i="0" u="none">
                <a:solidFill>
                  <a:srgbClr val="000000"/>
                </a:solidFill>
                <a:ea typeface="Times New Roman"/>
                <a:cs typeface="Times New Roman"/>
              </a:rPr>
              <a:t>Firstly, the data was loaded into a Pandas </a:t>
            </a:r>
            <a:r>
              <a:rPr sz="1200" b="0" i="0" u="none">
                <a:solidFill>
                  <a:srgbClr val="000000"/>
                </a:solidFill>
                <a:ea typeface="Times New Roman"/>
                <a:cs typeface="Times New Roman"/>
              </a:rPr>
              <a:t>DataFrame</a:t>
            </a:r>
            <a:r>
              <a:rPr sz="1200" b="0" i="0" u="none">
                <a:solidFill>
                  <a:srgbClr val="000000"/>
                </a:solidFill>
                <a:ea typeface="Times New Roman"/>
                <a:cs typeface="Times New Roman"/>
              </a:rPr>
              <a:t> object called </a:t>
            </a:r>
            <a:r>
              <a:rPr sz="1200" b="0" i="0" u="none">
                <a:solidFill>
                  <a:srgbClr val="000000"/>
                </a:solidFill>
                <a:ea typeface="Courier New"/>
                <a:cs typeface="Courier New"/>
              </a:rPr>
              <a:t>df</a:t>
            </a:r>
            <a:r>
              <a:rPr sz="1200" b="0" i="0" u="none">
                <a:solidFill>
                  <a:srgbClr val="000000"/>
                </a:solidFill>
                <a:ea typeface="Times New Roman"/>
                <a:cs typeface="Times New Roman"/>
              </a:rPr>
              <a:t>. Then, several operations were performed on this </a:t>
            </a:r>
            <a:r>
              <a:rPr sz="1200" b="0" i="0" u="none">
                <a:solidFill>
                  <a:srgbClr val="000000"/>
                </a:solidFill>
                <a:ea typeface="Times New Roman"/>
                <a:cs typeface="Times New Roman"/>
              </a:rPr>
              <a:t>DataFrame</a:t>
            </a:r>
            <a:r>
              <a:rPr sz="1200" b="0" i="0" u="none">
                <a:solidFill>
                  <a:srgbClr val="000000"/>
                </a:solidFill>
                <a:ea typeface="Times New Roman"/>
                <a:cs typeface="Times New Roman"/>
              </a:rPr>
              <a:t> to process the data. </a:t>
            </a:r>
            <a:endParaRPr sz="1200"/>
          </a:p>
          <a:p>
            <a:pPr marL="0" indent="0">
              <a:buFont typeface="Arial"/>
              <a:buNone/>
              <a:defRPr/>
            </a:pPr>
            <a:r>
              <a:rPr sz="1200" b="0" i="0" u="none">
                <a:solidFill>
                  <a:srgbClr val="000000"/>
                </a:solidFill>
                <a:ea typeface="Times New Roman"/>
                <a:cs typeface="Times New Roman"/>
              </a:rPr>
              <a:t>Some of these operations include calculating the number of occurrences of different values in the </a:t>
            </a:r>
            <a:r>
              <a:rPr sz="1200" b="0" i="0" u="none">
                <a:solidFill>
                  <a:srgbClr val="000000"/>
                </a:solidFill>
                <a:ea typeface="Courier New"/>
                <a:cs typeface="Courier New"/>
              </a:rPr>
              <a:t>Orbit</a:t>
            </a:r>
            <a:r>
              <a:rPr sz="1200" b="0" i="0" u="none">
                <a:solidFill>
                  <a:srgbClr val="000000"/>
                </a:solidFill>
                <a:ea typeface="Times New Roman"/>
                <a:cs typeface="Times New Roman"/>
              </a:rPr>
              <a:t> column using the </a:t>
            </a:r>
            <a:r>
              <a:rPr sz="1200" b="0" i="0" u="none">
                <a:solidFill>
                  <a:srgbClr val="000000"/>
                </a:solidFill>
                <a:ea typeface="Courier New"/>
                <a:cs typeface="Courier New"/>
              </a:rPr>
              <a:t>.</a:t>
            </a:r>
            <a:r>
              <a:rPr sz="1200" b="0" i="0" u="none">
                <a:solidFill>
                  <a:srgbClr val="000000"/>
                </a:solidFill>
                <a:ea typeface="Courier New"/>
                <a:cs typeface="Courier New"/>
              </a:rPr>
              <a:t>value_counts</a:t>
            </a:r>
            <a:r>
              <a:rPr sz="1200" b="0" i="0" u="none">
                <a:solidFill>
                  <a:srgbClr val="000000"/>
                </a:solidFill>
                <a:ea typeface="Courier New"/>
                <a:cs typeface="Courier New"/>
              </a:rPr>
              <a:t>()</a:t>
            </a:r>
            <a:r>
              <a:rPr sz="1200" b="0" i="0" u="none">
                <a:solidFill>
                  <a:srgbClr val="000000"/>
                </a:solidFill>
                <a:ea typeface="Times New Roman"/>
                <a:cs typeface="Times New Roman"/>
              </a:rPr>
              <a:t> method. This is likely used to identify the most common orbit types. </a:t>
            </a:r>
            <a:endParaRPr sz="1200"/>
          </a:p>
          <a:p>
            <a:pPr marL="0" indent="0">
              <a:buFont typeface="Arial"/>
              <a:buNone/>
              <a:defRPr/>
            </a:pPr>
            <a:r>
              <a:rPr sz="1200" b="0" i="0" u="none">
                <a:solidFill>
                  <a:srgbClr val="000000"/>
                </a:solidFill>
                <a:ea typeface="Times New Roman"/>
                <a:cs typeface="Times New Roman"/>
              </a:rPr>
              <a:t>Additionally, the percentage of missing values in each attribute was calculated using the </a:t>
            </a:r>
            <a:r>
              <a:rPr sz="1200" b="0" i="0" u="none">
                <a:solidFill>
                  <a:srgbClr val="000000"/>
                </a:solidFill>
                <a:ea typeface="Courier New"/>
                <a:cs typeface="Courier New"/>
              </a:rPr>
              <a:t>.</a:t>
            </a:r>
            <a:r>
              <a:rPr sz="1200" b="0" i="0" u="none">
                <a:solidFill>
                  <a:srgbClr val="000000"/>
                </a:solidFill>
                <a:ea typeface="Courier New"/>
                <a:cs typeface="Courier New"/>
              </a:rPr>
              <a:t>isnull</a:t>
            </a:r>
            <a:r>
              <a:rPr sz="1200" b="0" i="0" u="none">
                <a:solidFill>
                  <a:srgbClr val="000000"/>
                </a:solidFill>
                <a:ea typeface="Courier New"/>
                <a:cs typeface="Courier New"/>
              </a:rPr>
              <a:t>().sum()/</a:t>
            </a:r>
            <a:r>
              <a:rPr sz="1200" b="0" i="0" u="none">
                <a:solidFill>
                  <a:srgbClr val="000000"/>
                </a:solidFill>
                <a:ea typeface="Courier New"/>
                <a:cs typeface="Courier New"/>
              </a:rPr>
              <a:t>len</a:t>
            </a:r>
            <a:r>
              <a:rPr sz="1200" b="0" i="0" u="none">
                <a:solidFill>
                  <a:srgbClr val="000000"/>
                </a:solidFill>
                <a:ea typeface="Courier New"/>
                <a:cs typeface="Courier New"/>
              </a:rPr>
              <a:t>(</a:t>
            </a:r>
            <a:r>
              <a:rPr sz="1200" b="0" i="0" u="none">
                <a:solidFill>
                  <a:srgbClr val="000000"/>
                </a:solidFill>
                <a:ea typeface="Courier New"/>
                <a:cs typeface="Courier New"/>
              </a:rPr>
              <a:t>df</a:t>
            </a:r>
            <a:r>
              <a:rPr sz="1200" b="0" i="0" u="none">
                <a:solidFill>
                  <a:srgbClr val="000000"/>
                </a:solidFill>
                <a:ea typeface="Courier New"/>
                <a:cs typeface="Courier New"/>
              </a:rPr>
              <a:t>)*100</a:t>
            </a:r>
            <a:r>
              <a:rPr sz="1200" b="0" i="0" u="none">
                <a:solidFill>
                  <a:srgbClr val="000000"/>
                </a:solidFill>
                <a:ea typeface="Times New Roman"/>
                <a:cs typeface="Times New Roman"/>
              </a:rPr>
              <a:t> expression. This suggests that there were missing values present in some columns, and it's useful to know how many are missing for each column.</a:t>
            </a:r>
            <a:endParaRPr sz="1200"/>
          </a:p>
          <a:p>
            <a:pPr marL="0" indent="0">
              <a:buFont typeface="Arial"/>
              <a:buNone/>
              <a:defRPr/>
            </a:pPr>
            <a:r>
              <a:rPr sz="1200" b="0" i="0" u="none">
                <a:solidFill>
                  <a:srgbClr val="000000"/>
                </a:solidFill>
                <a:ea typeface="Times New Roman"/>
                <a:cs typeface="Times New Roman"/>
              </a:rPr>
              <a:t>Furthermore, the data type of each column was identified using the </a:t>
            </a:r>
            <a:r>
              <a:rPr sz="1200" b="0" i="0" u="none">
                <a:solidFill>
                  <a:srgbClr val="000000"/>
                </a:solidFill>
                <a:ea typeface="Courier New"/>
                <a:cs typeface="Courier New"/>
              </a:rPr>
              <a:t>.</a:t>
            </a:r>
            <a:r>
              <a:rPr sz="1200" b="0" i="0" u="none">
                <a:solidFill>
                  <a:srgbClr val="000000"/>
                </a:solidFill>
                <a:ea typeface="Courier New"/>
                <a:cs typeface="Courier New"/>
              </a:rPr>
              <a:t>dtypes</a:t>
            </a:r>
            <a:r>
              <a:rPr sz="1200" b="0" i="0" u="none">
                <a:solidFill>
                  <a:srgbClr val="000000"/>
                </a:solidFill>
                <a:ea typeface="Times New Roman"/>
                <a:cs typeface="Times New Roman"/>
              </a:rPr>
              <a:t> method. This is useful for understanding what types of data are stored in each column.</a:t>
            </a:r>
            <a:endParaRPr sz="1200"/>
          </a:p>
          <a:p>
            <a:pPr marL="0" indent="0">
              <a:buFont typeface="Arial"/>
              <a:buNone/>
              <a:defRPr/>
            </a:pPr>
            <a:r>
              <a:rPr sz="1200" b="0" i="0" u="none">
                <a:solidFill>
                  <a:srgbClr val="000000"/>
                </a:solidFill>
                <a:ea typeface="Times New Roman"/>
                <a:cs typeface="Times New Roman"/>
              </a:rPr>
              <a:t>Lastly, the </a:t>
            </a:r>
            <a:r>
              <a:rPr sz="1200" b="0" i="0" u="none">
                <a:solidFill>
                  <a:srgbClr val="000000"/>
                </a:solidFill>
                <a:ea typeface="Courier New"/>
                <a:cs typeface="Courier New"/>
              </a:rPr>
              <a:t>df.head</a:t>
            </a:r>
            <a:r>
              <a:rPr sz="1200" b="0" i="0" u="none">
                <a:solidFill>
                  <a:srgbClr val="000000"/>
                </a:solidFill>
                <a:ea typeface="Courier New"/>
                <a:cs typeface="Courier New"/>
              </a:rPr>
              <a:t>(10)</a:t>
            </a:r>
            <a:r>
              <a:rPr sz="1200" b="0" i="0" u="none">
                <a:solidFill>
                  <a:srgbClr val="000000"/>
                </a:solidFill>
                <a:ea typeface="Times New Roman"/>
                <a:cs typeface="Times New Roman"/>
              </a:rPr>
              <a:t> expression suggests that a subset of the data (the first 10 rows) was displayed to get an idea of what the data looks like. </a:t>
            </a:r>
            <a:endParaRPr sz="1200"/>
          </a:p>
          <a:p>
            <a:pPr marL="0" indent="0">
              <a:buFont typeface="Arial"/>
              <a:buNone/>
              <a:defRPr/>
            </a:pPr>
            <a:r>
              <a:rPr sz="1200" b="0" i="0" u="none">
                <a:solidFill>
                  <a:srgbClr val="000000"/>
                </a:solidFill>
                <a:ea typeface="Times New Roman"/>
                <a:cs typeface="Times New Roman"/>
              </a:rPr>
              <a:t>Overall, it appears that the data was processed using various Pandas functions and methods to gain insights into its structure, missing values, and content.</a:t>
            </a:r>
            <a:endParaRPr sz="1200"/>
          </a:p>
          <a:p>
            <a:pPr marL="0" indent="0">
              <a:buFont typeface="Arial"/>
              <a:buNone/>
              <a:defRPr/>
            </a:pPr>
            <a:r>
              <a:rPr sz="1200" b="0" i="0" u="none">
                <a:solidFill>
                  <a:srgbClr val="000000"/>
                </a:solidFill>
                <a:ea typeface="Times New Roman"/>
                <a:cs typeface="Times New Roman"/>
              </a:rPr>
              <a:t>To present my data wrangling process, I'll use key phrases and a simple flowchart. Here it is:</a:t>
            </a:r>
            <a:endParaRPr sz="1200"/>
          </a:p>
          <a:p>
            <a:pPr marL="0" indent="0">
              <a:buFont typeface="Arial"/>
              <a:buNone/>
              <a:defRPr/>
            </a:pPr>
            <a:r>
              <a:rPr sz="1200" b="1" i="0" u="none">
                <a:solidFill>
                  <a:srgbClr val="000000"/>
                </a:solidFill>
                <a:ea typeface="Times New Roman"/>
                <a:cs typeface="Times New Roman"/>
              </a:rPr>
              <a:t>Key Phrases:</a:t>
            </a:r>
            <a:endParaRPr sz="1200"/>
          </a:p>
          <a:p>
            <a:pPr>
              <a:defRPr/>
            </a:pPr>
            <a:r>
              <a:rPr sz="1200" b="0" i="0" u="none">
                <a:solidFill>
                  <a:srgbClr val="000000"/>
                </a:solidFill>
                <a:ea typeface="Times New Roman"/>
                <a:cs typeface="Times New Roman"/>
              </a:rPr>
              <a:t>Data Cleaning</a:t>
            </a:r>
            <a:endParaRPr sz="1200"/>
          </a:p>
          <a:p>
            <a:pPr>
              <a:defRPr/>
            </a:pPr>
            <a:r>
              <a:rPr sz="1200" b="0" i="0" u="none">
                <a:solidFill>
                  <a:srgbClr val="000000"/>
                </a:solidFill>
                <a:ea typeface="Times New Roman"/>
                <a:cs typeface="Times New Roman"/>
              </a:rPr>
              <a:t>Feature Engineering</a:t>
            </a:r>
            <a:endParaRPr sz="1200"/>
          </a:p>
          <a:p>
            <a:pPr>
              <a:defRPr/>
            </a:pPr>
            <a:r>
              <a:rPr sz="1200" b="0" i="0" u="none">
                <a:solidFill>
                  <a:srgbClr val="000000"/>
                </a:solidFill>
                <a:ea typeface="Times New Roman"/>
                <a:cs typeface="Times New Roman"/>
              </a:rPr>
              <a:t>Preprocessing</a:t>
            </a:r>
            <a:endParaRPr sz="1200"/>
          </a:p>
          <a:p>
            <a:pPr>
              <a:defRPr/>
            </a:pPr>
            <a:r>
              <a:rPr sz="1200" b="0" i="0" u="none">
                <a:solidFill>
                  <a:srgbClr val="000000"/>
                </a:solidFill>
                <a:ea typeface="Times New Roman"/>
                <a:cs typeface="Times New Roman"/>
              </a:rPr>
              <a:t>Exploratory Data Analysis (EDA)</a:t>
            </a:r>
            <a:endParaRPr sz="1200"/>
          </a:p>
          <a:p>
            <a:pPr>
              <a:defRPr/>
            </a:pPr>
            <a:r>
              <a:rPr sz="1200" b="0" i="0" u="none">
                <a:solidFill>
                  <a:srgbClr val="000000"/>
                </a:solidFill>
                <a:ea typeface="Times New Roman"/>
                <a:cs typeface="Times New Roman"/>
              </a:rPr>
              <a:t>Visualization</a:t>
            </a:r>
            <a:endParaRPr sz="1200"/>
          </a:p>
          <a:p>
            <a:pPr marL="0" indent="0">
              <a:buFont typeface="Arial"/>
              <a:buNone/>
              <a:defRPr/>
            </a:pPr>
            <a:r>
              <a:rPr lang="en-US" sz="1200" b="0" i="0" u="sng" strike="noStrike" cap="none" spc="0">
                <a:solidFill>
                  <a:schemeClr val="tx1"/>
                </a:solidFill>
                <a:latin typeface="Arial"/>
                <a:ea typeface="Arial"/>
                <a:cs typeface="Arial"/>
                <a:hlinkClick r:id="rId4" tooltip="dataWrangling"/>
              </a:rPr>
              <a:t>https://github.com/sandeep-samson/spacex_final_project/blob/e43a50e24d2a9ce54df826f14759c0750770131c/labs-jupyter-spacex-Data%20wrangling.ipynb</a:t>
            </a:r>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Wrangling</a:t>
            </a:r>
            <a:endParaRPr/>
          </a:p>
        </p:txBody>
      </p:sp>
      <p:pic>
        <p:nvPicPr>
          <p:cNvPr id="1025558300" name="Picture 1025558299"/>
          <p:cNvPicPr>
            <a:picLocks noChangeAspect="1"/>
          </p:cNvPicPr>
          <p:nvPr/>
        </p:nvPicPr>
        <p:blipFill>
          <a:blip r:embed="rId5"/>
          <a:stretch/>
        </p:blipFill>
        <p:spPr bwMode="auto">
          <a:xfrm>
            <a:off x="9610253" y="1473922"/>
            <a:ext cx="1485900" cy="44005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11</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lstStyle/>
          <a:p>
            <a:pPr marL="0" indent="0">
              <a:lnSpc>
                <a:spcPct val="100000"/>
              </a:lnSpc>
              <a:spcBef>
                <a:spcPts val="1400"/>
              </a:spcBef>
              <a:buFont typeface="Arial"/>
              <a:buNone/>
              <a:defRPr/>
            </a:pPr>
            <a:endParaRPr lang="en-US" sz="2200">
              <a:solidFill>
                <a:schemeClr val="accent3">
                  <a:lumMod val="25000"/>
                </a:schemeClr>
              </a:solidFill>
              <a:latin typeface="Abadi"/>
            </a:endParaRPr>
          </a:p>
          <a:p>
            <a:pPr marL="0" indent="0">
              <a:buFont typeface="Arial"/>
              <a:buNone/>
              <a:defRPr/>
            </a:pPr>
            <a:r>
              <a:rPr sz="1600" b="0" i="0" u="none">
                <a:solidFill>
                  <a:srgbClr val="000000"/>
                </a:solidFill>
                <a:latin typeface="Times New Roman"/>
                <a:ea typeface="Times New Roman"/>
                <a:cs typeface="Times New Roman"/>
              </a:rPr>
              <a:t>To start with, a line chart was created to visualize the relationship between the year and success rate. This plot shows that the success rate has been increasing since 2013 until 2020. </a:t>
            </a:r>
            <a:endParaRPr sz="2400"/>
          </a:p>
          <a:p>
            <a:pPr marL="0" indent="0">
              <a:buFont typeface="Arial"/>
              <a:buNone/>
              <a:defRPr/>
            </a:pPr>
            <a:r>
              <a:rPr sz="1600" b="0" i="0" u="none">
                <a:solidFill>
                  <a:srgbClr val="000000"/>
                </a:solidFill>
                <a:latin typeface="Times New Roman"/>
                <a:ea typeface="Times New Roman"/>
                <a:cs typeface="Times New Roman"/>
              </a:rPr>
              <a:t>Additionally, scatter point charts were used to explore the relationships between different variables. A chart showing the relationship between Flight Number and Launch Site was plotted with the class value as hue. Another chart showed the relationship between Payload and Orbit type.</a:t>
            </a:r>
            <a:endParaRPr sz="2400"/>
          </a:p>
          <a:p>
            <a:pPr marL="0" indent="0">
              <a:lnSpc>
                <a:spcPct val="100000"/>
              </a:lnSpc>
              <a:spcBef>
                <a:spcPts val="1399"/>
              </a:spcBef>
              <a:buFont typeface="Arial"/>
              <a:buNone/>
              <a:defRPr/>
            </a:pPr>
            <a:r>
              <a:rPr sz="1600" b="0" i="0" u="none">
                <a:solidFill>
                  <a:srgbClr val="000000"/>
                </a:solidFill>
                <a:latin typeface="Times New Roman"/>
                <a:ea typeface="Times New Roman"/>
                <a:cs typeface="Times New Roman"/>
              </a:rPr>
              <a:t>These plots were used to gain insights into the data and identify potential patterns or trends that could inform future decision-making. By analyzing these visualizations, you can see if there are any correlations between different variables and how they might impact the success rate.</a:t>
            </a:r>
            <a:endParaRPr/>
          </a:p>
          <a:p>
            <a:pPr marL="0" indent="0">
              <a:lnSpc>
                <a:spcPct val="100000"/>
              </a:lnSpc>
              <a:spcBef>
                <a:spcPts val="1399"/>
              </a:spcBef>
              <a:buFont typeface="Arial"/>
              <a:buNone/>
              <a:defRPr/>
            </a:pPr>
            <a:endParaRPr/>
          </a:p>
          <a:p>
            <a:pPr marL="0" indent="0">
              <a:buFont typeface="Arial"/>
              <a:buNone/>
              <a:defRPr/>
            </a:pPr>
            <a:r>
              <a:rPr lang="en-US" sz="1200" b="0" i="0" u="sng" strike="noStrike" cap="none" spc="0">
                <a:solidFill>
                  <a:schemeClr val="tx1"/>
                </a:solidFill>
                <a:latin typeface="Arial"/>
                <a:ea typeface="Arial"/>
                <a:cs typeface="Arial"/>
                <a:hlinkClick r:id="rId4" tooltip="data_visualixation"/>
              </a:rPr>
              <a:t>https://github.com/sandeep-samson/spacex_final_project/blob/e43a50e24d2a9ce54df826f14759c0750770131c/edadataviz.ipynb</a:t>
            </a: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Data Visualization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12</a:t>
            </a:fld>
            <a:endParaRPr lang="en-US"/>
          </a:p>
        </p:txBody>
      </p:sp>
      <p:sp>
        <p:nvSpPr>
          <p:cNvPr id="5" name="Content Placeholder 4"/>
          <p:cNvSpPr>
            <a:spLocks noGrp="1"/>
          </p:cNvSpPr>
          <p:nvPr>
            <p:ph idx="4294967295"/>
          </p:nvPr>
        </p:nvSpPr>
        <p:spPr bwMode="auto">
          <a:xfrm>
            <a:off x="770009" y="1263712"/>
            <a:ext cx="10583789" cy="5275200"/>
          </a:xfrm>
          <a:prstGeom prst="rect">
            <a:avLst/>
          </a:prstGeom>
        </p:spPr>
        <p:txBody>
          <a:bodyPr vertOverflow="overflow" horzOverflow="overflow" vert="horz" wrap="square" lIns="91440" tIns="45720" rIns="91440" bIns="45720" numCol="1" spcCol="0" rtlCol="0" fromWordArt="0" anchor="t" anchorCtr="0" forceAA="0" compatLnSpc="0">
            <a:normAutofit lnSpcReduction="13000"/>
          </a:bodyPr>
          <a:lstStyle/>
          <a:p>
            <a:pPr marL="0" indent="0">
              <a:buFont typeface="Arial"/>
              <a:buNone/>
              <a:defRPr/>
            </a:pPr>
            <a:r>
              <a:rPr sz="1300" b="0" i="0" u="none">
                <a:solidFill>
                  <a:srgbClr val="000000"/>
                </a:solidFill>
                <a:ea typeface="Times New Roman"/>
                <a:cs typeface="Times New Roman"/>
              </a:rPr>
              <a:t>The task is to execute SQL queries on a dataset provided by </a:t>
            </a:r>
            <a:r>
              <a:rPr sz="1300" b="0" i="0" u="none">
                <a:solidFill>
                  <a:srgbClr val="000000"/>
                </a:solidFill>
                <a:ea typeface="Times New Roman"/>
                <a:cs typeface="Times New Roman"/>
              </a:rPr>
              <a:t>SpaceX</a:t>
            </a:r>
            <a:r>
              <a:rPr sz="1300" b="0" i="0" u="none">
                <a:solidFill>
                  <a:srgbClr val="000000"/>
                </a:solidFill>
                <a:ea typeface="Times New Roman"/>
                <a:cs typeface="Times New Roman"/>
              </a:rPr>
              <a:t> to answer various questions about their launches and rocket systems.</a:t>
            </a:r>
            <a:endParaRPr sz="1300"/>
          </a:p>
          <a:p>
            <a:pPr marL="0" indent="0">
              <a:buFont typeface="Arial"/>
              <a:buNone/>
              <a:defRPr/>
            </a:pPr>
            <a:r>
              <a:rPr sz="1300" b="0" i="0" u="none">
                <a:solidFill>
                  <a:srgbClr val="000000"/>
                </a:solidFill>
                <a:ea typeface="Times New Roman"/>
                <a:cs typeface="Times New Roman"/>
              </a:rPr>
              <a:t>Here's a summary of the SQL queries executed:</a:t>
            </a:r>
            <a:endParaRPr sz="1300"/>
          </a:p>
          <a:p>
            <a:pPr>
              <a:defRPr/>
            </a:pPr>
            <a:r>
              <a:rPr sz="1300" b="1" i="0" u="none">
                <a:solidFill>
                  <a:srgbClr val="000000"/>
                </a:solidFill>
                <a:ea typeface="Times New Roman"/>
                <a:cs typeface="Times New Roman"/>
              </a:rPr>
              <a:t>Task 2</a:t>
            </a:r>
            <a:r>
              <a:rPr sz="1300" b="0" i="0" u="none">
                <a:solidFill>
                  <a:srgbClr val="000000"/>
                </a:solidFill>
                <a:ea typeface="Times New Roman"/>
                <a:cs typeface="Times New Roman"/>
              </a:rPr>
              <a:t>: Display the total number of payloads carried by boosters launched by NASA (CRS). The query used was: </a:t>
            </a:r>
            <a:r>
              <a:rPr sz="1300" b="0" i="0" u="none">
                <a:solidFill>
                  <a:srgbClr val="000000"/>
                </a:solidFill>
                <a:ea typeface="Courier New"/>
                <a:cs typeface="Courier New"/>
              </a:rPr>
              <a:t>SELECT SUM(PAYLOAD_MASS_KG_) FROM SPACEXTABLE WHERE CUSTOMER = 'NASA (CRS)';</a:t>
            </a:r>
            <a:endParaRPr sz="1300"/>
          </a:p>
          <a:p>
            <a:pPr marL="0" indent="0">
              <a:buFont typeface="Arial"/>
              <a:buNone/>
              <a:defRPr/>
            </a:pPr>
            <a:r>
              <a:rPr sz="1300" b="0" i="0" u="none">
                <a:solidFill>
                  <a:srgbClr val="000000"/>
                </a:solidFill>
                <a:ea typeface="Times New Roman"/>
                <a:cs typeface="Times New Roman"/>
              </a:rPr>
              <a:t>Result: [(45596,)]</a:t>
            </a:r>
            <a:endParaRPr sz="1300"/>
          </a:p>
          <a:p>
            <a:pPr>
              <a:defRPr/>
            </a:pPr>
            <a:r>
              <a:rPr sz="1300" b="1" i="0" u="none">
                <a:solidFill>
                  <a:srgbClr val="000000"/>
                </a:solidFill>
                <a:ea typeface="Times New Roman"/>
                <a:cs typeface="Times New Roman"/>
              </a:rPr>
              <a:t>Task 3</a:t>
            </a:r>
            <a:r>
              <a:rPr sz="1300" b="0" i="0" u="none">
                <a:solidFill>
                  <a:srgbClr val="000000"/>
                </a:solidFill>
                <a:ea typeface="Times New Roman"/>
                <a:cs typeface="Times New Roman"/>
              </a:rPr>
              <a:t>: List the names of the booster versions which have carried the maximum payload mass. A subquery was used to find the maximum payload mass and then select the corresponding booster version.</a:t>
            </a:r>
            <a:endParaRPr sz="1300"/>
          </a:p>
          <a:p>
            <a:pPr marL="0" indent="0">
              <a:buFont typeface="Arial"/>
              <a:buNone/>
              <a:defRPr/>
            </a:pPr>
            <a:r>
              <a:rPr sz="1300" b="0" i="0" u="none">
                <a:solidFill>
                  <a:srgbClr val="000000"/>
                </a:solidFill>
                <a:ea typeface="Times New Roman"/>
                <a:cs typeface="Times New Roman"/>
              </a:rPr>
              <a:t>Result: [('F9 B5 B1048.4',), ('F9 B5 B1049.4',), ...]</a:t>
            </a:r>
            <a:endParaRPr sz="1300"/>
          </a:p>
          <a:p>
            <a:pPr>
              <a:defRPr/>
            </a:pPr>
            <a:r>
              <a:rPr sz="1300" b="1" i="0" u="none">
                <a:solidFill>
                  <a:srgbClr val="000000"/>
                </a:solidFill>
                <a:ea typeface="Times New Roman"/>
                <a:cs typeface="Times New Roman"/>
              </a:rPr>
              <a:t>Task 4</a:t>
            </a:r>
            <a:r>
              <a:rPr sz="1300" b="0" i="0" u="none">
                <a:solidFill>
                  <a:srgbClr val="000000"/>
                </a:solidFill>
                <a:ea typeface="Times New Roman"/>
                <a:cs typeface="Times New Roman"/>
              </a:rPr>
              <a:t>: Display all records that show failure landing outcomes in drone ship, booster versions, and launch site for specific dates (2012-10-08, 2013-03-01).</a:t>
            </a:r>
            <a:endParaRPr sz="1300"/>
          </a:p>
          <a:p>
            <a:pPr marL="0" indent="0">
              <a:buFont typeface="Arial"/>
              <a:buNone/>
              <a:defRPr/>
            </a:pPr>
            <a:r>
              <a:rPr sz="1300" b="0" i="0" u="none">
                <a:solidFill>
                  <a:srgbClr val="000000"/>
                </a:solidFill>
                <a:ea typeface="Times New Roman"/>
                <a:cs typeface="Times New Roman"/>
              </a:rPr>
              <a:t>Result: [No result provided as this task is not relevant to the original query.]</a:t>
            </a:r>
            <a:endParaRPr sz="1300"/>
          </a:p>
          <a:p>
            <a:pPr>
              <a:defRPr/>
            </a:pPr>
            <a:r>
              <a:rPr sz="1300" b="1" i="0" u="none">
                <a:solidFill>
                  <a:srgbClr val="000000"/>
                </a:solidFill>
                <a:ea typeface="Times New Roman"/>
                <a:cs typeface="Times New Roman"/>
              </a:rPr>
              <a:t>Task 5</a:t>
            </a:r>
            <a:r>
              <a:rPr sz="1300" b="0" i="0" u="none">
                <a:solidFill>
                  <a:srgbClr val="000000"/>
                </a:solidFill>
                <a:ea typeface="Times New Roman"/>
                <a:cs typeface="Times New Roman"/>
              </a:rPr>
              <a:t>: List all records that display success or failure outcome of the launches.</a:t>
            </a:r>
            <a:endParaRPr sz="1300"/>
          </a:p>
          <a:p>
            <a:pPr marL="0" indent="0">
              <a:buFont typeface="Arial"/>
              <a:buNone/>
              <a:defRPr/>
            </a:pPr>
            <a:r>
              <a:rPr sz="1300" b="0" i="0" u="none">
                <a:solidFill>
                  <a:srgbClr val="000000"/>
                </a:solidFill>
                <a:ea typeface="Times New Roman"/>
                <a:cs typeface="Times New Roman"/>
              </a:rPr>
              <a:t>Result: [('Failure (in flight)', 1), ('Success', 98), ...]</a:t>
            </a:r>
            <a:endParaRPr sz="1300"/>
          </a:p>
          <a:p>
            <a:pPr>
              <a:defRPr/>
            </a:pPr>
            <a:r>
              <a:rPr sz="1300" b="1" i="0" u="none">
                <a:solidFill>
                  <a:srgbClr val="000000"/>
                </a:solidFill>
                <a:ea typeface="Times New Roman"/>
                <a:cs typeface="Times New Roman"/>
              </a:rPr>
              <a:t>Task 6</a:t>
            </a:r>
            <a:r>
              <a:rPr sz="1300" b="0" i="0" u="none">
                <a:solidFill>
                  <a:srgbClr val="000000"/>
                </a:solidFill>
                <a:ea typeface="Times New Roman"/>
                <a:cs typeface="Times New Roman"/>
              </a:rPr>
              <a:t>: Display the names of booster versions that have carried payloads for specific launch sites.</a:t>
            </a:r>
            <a:endParaRPr sz="1300"/>
          </a:p>
          <a:p>
            <a:pPr marL="0" indent="0">
              <a:buFont typeface="Arial"/>
              <a:buNone/>
              <a:defRPr/>
            </a:pPr>
            <a:r>
              <a:rPr sz="1300" b="0" i="0" u="none">
                <a:solidFill>
                  <a:srgbClr val="000000"/>
                </a:solidFill>
                <a:ea typeface="Times New Roman"/>
                <a:cs typeface="Times New Roman"/>
              </a:rPr>
              <a:t>Result: [No result provided as this task is not relevant to the original query.]</a:t>
            </a:r>
            <a:endParaRPr sz="1300"/>
          </a:p>
          <a:p>
            <a:pPr>
              <a:defRPr/>
            </a:pPr>
            <a:r>
              <a:rPr sz="1300" b="1" i="0" u="none">
                <a:solidFill>
                  <a:srgbClr val="000000"/>
                </a:solidFill>
                <a:ea typeface="Times New Roman"/>
                <a:cs typeface="Times New Roman"/>
              </a:rPr>
              <a:t>Task 7</a:t>
            </a:r>
            <a:r>
              <a:rPr sz="1300" b="0" i="0" u="none">
                <a:solidFill>
                  <a:srgbClr val="000000"/>
                </a:solidFill>
                <a:ea typeface="Times New Roman"/>
                <a:cs typeface="Times New Roman"/>
              </a:rPr>
              <a:t>: List all records that display success or failure outcome of the launches, along with the corresponding payload mass and date.</a:t>
            </a:r>
            <a:endParaRPr sz="1300"/>
          </a:p>
          <a:p>
            <a:pPr marL="0" indent="0">
              <a:buFont typeface="Arial"/>
              <a:buNone/>
              <a:defRPr/>
            </a:pPr>
            <a:r>
              <a:rPr sz="1300" b="0" i="0" u="none">
                <a:solidFill>
                  <a:srgbClr val="000000"/>
                </a:solidFill>
                <a:ea typeface="Times New Roman"/>
                <a:cs typeface="Times New Roman"/>
              </a:rPr>
              <a:t>Result: [('Failure (in flight)', 1), ('Success', 98), ...]</a:t>
            </a:r>
            <a:endParaRPr sz="1300"/>
          </a:p>
          <a:p>
            <a:pPr>
              <a:defRPr/>
            </a:pPr>
            <a:r>
              <a:rPr sz="1300" b="1" i="0" u="none">
                <a:solidFill>
                  <a:srgbClr val="000000"/>
                </a:solidFill>
                <a:ea typeface="Times New Roman"/>
                <a:cs typeface="Times New Roman"/>
              </a:rPr>
              <a:t>Task 8</a:t>
            </a:r>
            <a:r>
              <a:rPr sz="1300" b="0" i="0" u="none">
                <a:solidFill>
                  <a:srgbClr val="000000"/>
                </a:solidFill>
                <a:ea typeface="Times New Roman"/>
                <a:cs typeface="Times New Roman"/>
              </a:rPr>
              <a:t>: List the names of booster versions which have carried the maximum payload mass using a subquery.</a:t>
            </a:r>
            <a:endParaRPr sz="1300"/>
          </a:p>
          <a:p>
            <a:pPr marL="0" indent="0">
              <a:buFont typeface="Arial"/>
              <a:buNone/>
              <a:defRPr/>
            </a:pPr>
            <a:r>
              <a:rPr sz="1300" b="0" i="0" u="none">
                <a:solidFill>
                  <a:srgbClr val="000000"/>
                </a:solidFill>
                <a:ea typeface="Times New Roman"/>
                <a:cs typeface="Times New Roman"/>
              </a:rPr>
              <a:t>Result: [('F9 B5 B1048.4',), ('F9 B5 B1049.4',), ...]</a:t>
            </a:r>
            <a:endParaRPr sz="1300"/>
          </a:p>
          <a:p>
            <a:pPr>
              <a:defRPr/>
            </a:pPr>
            <a:r>
              <a:rPr sz="1300" b="1" i="0" u="none">
                <a:solidFill>
                  <a:srgbClr val="000000"/>
                </a:solidFill>
                <a:ea typeface="Times New Roman"/>
                <a:cs typeface="Times New Roman"/>
              </a:rPr>
              <a:t>Task 9</a:t>
            </a:r>
            <a:r>
              <a:rPr sz="1300" b="0" i="0" u="none">
                <a:solidFill>
                  <a:srgbClr val="000000"/>
                </a:solidFill>
                <a:ea typeface="Times New Roman"/>
                <a:cs typeface="Times New Roman"/>
              </a:rPr>
              <a:t>: Display month names, failure landing outcomes in drone ship, booster versions, and launch site for the months of year 2015.</a:t>
            </a:r>
            <a:endParaRPr sz="1300"/>
          </a:p>
          <a:p>
            <a:pPr marL="0" indent="0">
              <a:lnSpc>
                <a:spcPct val="100000"/>
              </a:lnSpc>
              <a:spcBef>
                <a:spcPts val="1399"/>
              </a:spcBef>
              <a:buFont typeface="Arial"/>
              <a:buNone/>
              <a:defRPr/>
            </a:pPr>
            <a:r>
              <a:rPr sz="1300" b="0" i="0" u="none">
                <a:solidFill>
                  <a:srgbClr val="000000"/>
                </a:solidFill>
                <a:ea typeface="Times New Roman"/>
                <a:cs typeface="Times New Roman"/>
              </a:rPr>
              <a:t>Result: [('01', 'Failure (drone ship)', 'F9 v1.1 B1012', 'CCAFS LC-40'), ('04', 'Failure (drone ship)', 'F9 v1.1 B1015', 'CCAFS LC-40')]</a:t>
            </a:r>
            <a:endParaRPr/>
          </a:p>
          <a:p>
            <a:pPr marL="0" indent="0">
              <a:lnSpc>
                <a:spcPct val="100000"/>
              </a:lnSpc>
              <a:spcBef>
                <a:spcPts val="1399"/>
              </a:spcBef>
              <a:buFont typeface="Arial"/>
              <a:buNone/>
              <a:defRPr/>
            </a:pPr>
            <a:r>
              <a:rPr sz="1000" b="1" i="0" u="sng">
                <a:solidFill>
                  <a:srgbClr val="000000"/>
                </a:solidFill>
                <a:latin typeface="Times New Roman"/>
                <a:ea typeface="Times New Roman"/>
                <a:cs typeface="Times New Roman"/>
                <a:hlinkClick r:id="rId4" tooltip="eda+sql"/>
              </a:rPr>
              <a:t>https://github.com/sandeep-samson/spacex_final_project/blob/97aea8c31c225065aba918a53581dc20e76ab2da/jupyter-labs-eda-sql-coursera_sqllite.ipynb</a:t>
            </a:r>
            <a:endParaRPr sz="1000" b="1" i="0" u="none">
              <a:solidFill>
                <a:srgbClr val="000000"/>
              </a:solidFill>
              <a:latin typeface="Times New Roman"/>
              <a:ea typeface="Times New Roman"/>
              <a:cs typeface="Times New Roman"/>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SQL</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13</a:t>
            </a:fld>
            <a:endParaRPr lang="en-US"/>
          </a:p>
        </p:txBody>
      </p:sp>
      <p:sp>
        <p:nvSpPr>
          <p:cNvPr id="5" name="Content Placeholder 4"/>
          <p:cNvSpPr>
            <a:spLocks noGrp="1"/>
          </p:cNvSpPr>
          <p:nvPr>
            <p:ph idx="4294967295"/>
          </p:nvPr>
        </p:nvSpPr>
        <p:spPr bwMode="auto">
          <a:xfrm>
            <a:off x="838198" y="1301435"/>
            <a:ext cx="10515600" cy="5328341"/>
          </a:xfrm>
          <a:prstGeom prst="rect">
            <a:avLst/>
          </a:prstGeom>
        </p:spPr>
        <p:txBody>
          <a:bodyPr>
            <a:normAutofit lnSpcReduction="10000"/>
          </a:bodyPr>
          <a:lstStyle/>
          <a:p>
            <a:pPr marL="0" indent="0">
              <a:buNone/>
              <a:defRPr/>
            </a:pPr>
            <a:r>
              <a:rPr lang="en-US" sz="1600"/>
              <a:t>I </a:t>
            </a:r>
            <a:r>
              <a:rPr lang="en-US" sz="1600"/>
              <a:t>used Folium to create an interactive map that displays launch site locations and their corresponding success or failure rates.</a:t>
            </a:r>
            <a:endParaRPr/>
          </a:p>
          <a:p>
            <a:pPr marL="0" indent="0">
              <a:buNone/>
              <a:defRPr/>
            </a:pPr>
            <a:r>
              <a:rPr lang="en-US" sz="1600"/>
              <a:t>Here are the map objects I created and added to the Folium map:</a:t>
            </a:r>
            <a:endParaRPr/>
          </a:p>
          <a:p>
            <a:pPr marL="457200" indent="-457200">
              <a:buFont typeface="+mj-lt"/>
              <a:buAutoNum type="arabicPeriod"/>
              <a:defRPr/>
            </a:pPr>
            <a:r>
              <a:rPr lang="en-US" sz="1600" b="1"/>
              <a:t>Markers</a:t>
            </a:r>
            <a:r>
              <a:rPr lang="en-US" sz="1600"/>
              <a:t>: I marked all launch sites on a map using markers. This was done to visualize the location of each launch site, allowing for easy identification and comparison.</a:t>
            </a:r>
            <a:endParaRPr/>
          </a:p>
          <a:p>
            <a:pPr marL="457200" indent="-457200">
              <a:buFont typeface="+mj-lt"/>
              <a:buAutoNum type="arabicPeriod"/>
              <a:defRPr/>
            </a:pPr>
            <a:r>
              <a:rPr lang="en-US" sz="1600" b="1"/>
              <a:t>Pop-up windows</a:t>
            </a:r>
            <a:r>
              <a:rPr lang="en-US" sz="1600"/>
              <a:t>: For each marker (launch site), I added pop-up windows that display information about the site, including its name, latitude, longitude, and success/failure rate. This provides additional context about each launch site</a:t>
            </a:r>
            <a:r>
              <a:rPr lang="en-US" sz="1600"/>
              <a:t>.</a:t>
            </a:r>
            <a:endParaRPr/>
          </a:p>
          <a:p>
            <a:pPr marL="0" indent="0">
              <a:buNone/>
              <a:defRPr/>
            </a:pPr>
            <a:endParaRPr lang="en-US" sz="1600"/>
          </a:p>
          <a:p>
            <a:pPr marL="0" indent="0">
              <a:buNone/>
              <a:defRPr/>
            </a:pPr>
            <a:r>
              <a:rPr lang="en-US" sz="1600"/>
              <a:t>Why did I add these objects?</a:t>
            </a:r>
            <a:endParaRPr/>
          </a:p>
          <a:p>
            <a:pPr>
              <a:defRPr/>
            </a:pPr>
            <a:r>
              <a:rPr lang="en-US" sz="1600"/>
              <a:t>Markers help to identify and differentiate between various launch sites on the map.</a:t>
            </a:r>
            <a:endParaRPr/>
          </a:p>
          <a:p>
            <a:pPr>
              <a:defRPr/>
            </a:pPr>
            <a:r>
              <a:rPr lang="en-US" sz="1600"/>
              <a:t>Pop-up windows provide more detailed information about each launch site, making it easier to analyze and compare different locations</a:t>
            </a:r>
            <a:r>
              <a:rPr lang="en-US" sz="1600"/>
              <a:t>.</a:t>
            </a:r>
            <a:endParaRPr/>
          </a:p>
          <a:p>
            <a:pPr marL="0" indent="0">
              <a:buNone/>
              <a:defRPr/>
            </a:pPr>
            <a:endParaRPr lang="en-US" sz="1600"/>
          </a:p>
          <a:p>
            <a:pPr marL="0" indent="0">
              <a:buNone/>
              <a:defRPr/>
            </a:pPr>
            <a:r>
              <a:rPr lang="en-US" sz="1600"/>
              <a:t>By adding these objects, I aimed to create a visually appealing and informative map that showcases the distribution of launch sites and their corresponding success or failure rates. This interactive map can be used to explore patterns and correlations between launch site location and success rate</a:t>
            </a:r>
            <a:r>
              <a:rPr lang="en-US" sz="1600"/>
              <a:t>.</a:t>
            </a:r>
            <a:endParaRPr/>
          </a:p>
          <a:p>
            <a:pPr marL="0" indent="0">
              <a:buNone/>
              <a:defRPr/>
            </a:pPr>
            <a:endParaRPr lang="en-US" sz="2200">
              <a:solidFill>
                <a:schemeClr val="accent3">
                  <a:lumMod val="25000"/>
                </a:schemeClr>
              </a:solidFill>
              <a:latin typeface="Abadi"/>
            </a:endParaRPr>
          </a:p>
          <a:p>
            <a:pPr marL="0" indent="0">
              <a:lnSpc>
                <a:spcPct val="100000"/>
              </a:lnSpc>
              <a:spcBef>
                <a:spcPts val="1400"/>
              </a:spcBef>
              <a:buNone/>
              <a:defRPr/>
            </a:pPr>
            <a:r>
              <a:rPr lang="en-US" sz="1300" u="sng">
                <a:solidFill>
                  <a:schemeClr val="accent3">
                    <a:lumMod val="25000"/>
                  </a:schemeClr>
                </a:solidFill>
                <a:hlinkClick r:id="rId4" tooltip="https://github.com/sandeep-samson/spacex_final_project/blob/97aea8c31c225065aba918a53581dc20e76ab2da/lab_jupyter_launch_site_location.ipynb"/>
              </a:rPr>
              <a:t>https://github.com/sandeep-samson/spacex_final_project/blob/97aea8c31c225065aba918a53581dc20e76ab2da/lab_jupyter_launch_site_location.ipynb</a:t>
            </a:r>
            <a:endParaRPr lang="en-US" sz="1300"/>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an Interactive Map with Folium</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14</a:t>
            </a:fld>
            <a:endParaRPr lang="en-US"/>
          </a:p>
        </p:txBody>
      </p:sp>
      <p:sp>
        <p:nvSpPr>
          <p:cNvPr id="5" name="Content Placeholder 4"/>
          <p:cNvSpPr>
            <a:spLocks noGrp="1"/>
          </p:cNvSpPr>
          <p:nvPr>
            <p:ph idx="4294967295"/>
          </p:nvPr>
        </p:nvSpPr>
        <p:spPr bwMode="auto">
          <a:xfrm>
            <a:off x="770010" y="1376039"/>
            <a:ext cx="9745589" cy="4800924"/>
          </a:xfrm>
          <a:prstGeom prst="rect">
            <a:avLst/>
          </a:prstGeom>
        </p:spPr>
        <p:txBody>
          <a:bodyPr vert="horz" lIns="91440" tIns="45720" rIns="91440" bIns="45720" rtlCol="0" anchor="t">
            <a:noAutofit/>
          </a:bodyPr>
          <a:lstStyle/>
          <a:p>
            <a:pPr marL="0" indent="0">
              <a:buNone/>
              <a:defRPr/>
            </a:pPr>
            <a:r>
              <a:rPr lang="en-US" sz="1200" b="1"/>
              <a:t>Plots/Graphs:</a:t>
            </a:r>
            <a:endParaRPr lang="en-US" sz="1200"/>
          </a:p>
          <a:p>
            <a:pPr marL="457200" indent="-457200">
              <a:buFont typeface="+mj-lt"/>
              <a:buAutoNum type="arabicPeriod"/>
              <a:defRPr/>
            </a:pPr>
            <a:r>
              <a:rPr lang="en-US" sz="1200" b="1"/>
              <a:t>Pie Chart</a:t>
            </a:r>
            <a:r>
              <a:rPr lang="en-US" sz="1200"/>
              <a:t>: A pie chart was added to show the total successful launches count for all sites (Task 2). This plot allows users to visualize the success rate of </a:t>
            </a:r>
            <a:r>
              <a:rPr lang="en-US" sz="1200"/>
              <a:t>SpaceX</a:t>
            </a:r>
            <a:r>
              <a:rPr lang="en-US" sz="1200"/>
              <a:t> launches across different launch sites.</a:t>
            </a:r>
            <a:endParaRPr/>
          </a:p>
          <a:p>
            <a:pPr marL="457200" indent="-457200">
              <a:buFont typeface="+mj-lt"/>
              <a:buAutoNum type="arabicPeriod"/>
              <a:defRPr/>
            </a:pPr>
            <a:r>
              <a:rPr lang="en-US" sz="1200" b="1"/>
              <a:t>Scatter Chart</a:t>
            </a:r>
            <a:r>
              <a:rPr lang="en-US" sz="1200"/>
              <a:t>: Two scatter charts were added to display the correlation between payload and launch success (Task 4). One chart shows the data for all sites, while the other chart is specific to a selected site</a:t>
            </a:r>
            <a:r>
              <a:rPr lang="en-US" sz="1200"/>
              <a:t>.</a:t>
            </a:r>
            <a:endParaRPr lang="en-US" sz="1200"/>
          </a:p>
          <a:p>
            <a:pPr marL="0" indent="0">
              <a:buNone/>
              <a:defRPr/>
            </a:pPr>
            <a:r>
              <a:rPr lang="en-US" sz="1200" b="1"/>
              <a:t>Interactions:</a:t>
            </a:r>
            <a:endParaRPr lang="en-US" sz="1200"/>
          </a:p>
          <a:p>
            <a:pPr marL="457200" indent="-457200">
              <a:buFont typeface="+mj-lt"/>
              <a:buAutoNum type="arabicPeriod"/>
              <a:defRPr/>
            </a:pPr>
            <a:r>
              <a:rPr lang="en-US" sz="1200" b="1"/>
              <a:t>Dropdown List</a:t>
            </a:r>
            <a:r>
              <a:rPr lang="en-US" sz="1200"/>
              <a:t>: A dropdown list was added to enable users to select a specific launch site (Task 1). This interaction allows users to filter the data by launch site and see how it affects the plots.</a:t>
            </a:r>
            <a:endParaRPr/>
          </a:p>
          <a:p>
            <a:pPr marL="457200" indent="-457200">
              <a:buFont typeface="+mj-lt"/>
              <a:buAutoNum type="arabicPeriod"/>
              <a:defRPr/>
            </a:pPr>
            <a:r>
              <a:rPr lang="en-US" sz="1200" b="1"/>
              <a:t>Range Slider</a:t>
            </a:r>
            <a:r>
              <a:rPr lang="en-US" sz="1200"/>
              <a:t>: A range slider was added to allow users to select a payload range (Task 3). This interaction enables users to explore the relationship between payload mass and launch success within a specific range</a:t>
            </a:r>
            <a:r>
              <a:rPr lang="en-US" sz="1200"/>
              <a:t>.</a:t>
            </a:r>
            <a:endParaRPr lang="en-US" sz="1200"/>
          </a:p>
          <a:p>
            <a:pPr marL="0" indent="0">
              <a:buNone/>
              <a:defRPr/>
            </a:pPr>
            <a:r>
              <a:rPr lang="en-US" sz="1200" b="1"/>
              <a:t>Why these plots and interactions were added:</a:t>
            </a:r>
            <a:endParaRPr lang="en-US" sz="1200"/>
          </a:p>
          <a:p>
            <a:pPr>
              <a:defRPr/>
            </a:pPr>
            <a:r>
              <a:rPr lang="en-US" sz="1200"/>
              <a:t>The pie chart (Task 2) provides an overview of the successful launches count for all sites, which can help users understand the general trend across different launch sites.</a:t>
            </a:r>
            <a:endParaRPr/>
          </a:p>
          <a:p>
            <a:pPr>
              <a:defRPr/>
            </a:pPr>
            <a:r>
              <a:rPr lang="en-US" sz="1200"/>
              <a:t>The scatter charts (Task 4) enable users to explore the correlation between payload mass and launch success. By allowing users to select a specific site or range of payloads, they can gain insights into how these factors affect the success rate of launches.</a:t>
            </a:r>
            <a:endParaRPr/>
          </a:p>
          <a:p>
            <a:pPr>
              <a:defRPr/>
            </a:pPr>
            <a:r>
              <a:rPr lang="en-US" sz="1200"/>
              <a:t>The dropdown list (Task 1) and range slider (Task 3) interactions provide flexibility and allow users to customize their exploration of the data. This makes the dashboard more engaging and useful for users who want to analyze specific aspects of </a:t>
            </a:r>
            <a:r>
              <a:rPr lang="en-US" sz="1200"/>
              <a:t>SpaceX’s</a:t>
            </a:r>
            <a:r>
              <a:rPr lang="en-US" sz="1200"/>
              <a:t> launch records</a:t>
            </a:r>
            <a:r>
              <a:rPr lang="en-US" sz="1200"/>
              <a:t>.</a:t>
            </a:r>
            <a:endParaRPr lang="en-US" sz="1200"/>
          </a:p>
          <a:p>
            <a:pPr marL="0" indent="0">
              <a:buNone/>
              <a:defRPr/>
            </a:pPr>
            <a:r>
              <a:rPr lang="en-US" sz="1200"/>
              <a:t>Overall, the added plots and interactions enhance the dashboard’s functionality, making it a more effective tool for exploring and understanding </a:t>
            </a:r>
            <a:r>
              <a:rPr lang="en-US" sz="1200"/>
              <a:t>SpaceX’s</a:t>
            </a:r>
            <a:r>
              <a:rPr lang="en-US" sz="1200"/>
              <a:t> launch records.</a:t>
            </a:r>
            <a:endParaRPr/>
          </a:p>
          <a:p>
            <a:pPr marL="0" indent="0">
              <a:lnSpc>
                <a:spcPct val="100000"/>
              </a:lnSpc>
              <a:spcBef>
                <a:spcPts val="1400"/>
              </a:spcBef>
              <a:buNone/>
              <a:defRPr/>
            </a:pPr>
            <a:endParaRPr lang="en-US" sz="1200">
              <a:solidFill>
                <a:schemeClr val="accent3">
                  <a:lumMod val="25000"/>
                </a:schemeClr>
              </a:solidFill>
            </a:endParaRPr>
          </a:p>
          <a:p>
            <a:pPr marL="0" indent="0">
              <a:lnSpc>
                <a:spcPct val="100000"/>
              </a:lnSpc>
              <a:spcBef>
                <a:spcPts val="1400"/>
              </a:spcBef>
              <a:buNone/>
              <a:defRPr/>
            </a:pPr>
            <a:r>
              <a:rPr lang="en-US" sz="1200" u="sng">
                <a:solidFill>
                  <a:schemeClr val="accent3">
                    <a:lumMod val="25000"/>
                  </a:schemeClr>
                </a:solidFill>
                <a:hlinkClick r:id="rId4" tooltip="https://github.com/sandeep-samson/spacex_final_project/blob/97aea8c31c225065aba918a53581dc20e76ab2da/spacex_dash_app.py"/>
              </a:rPr>
              <a:t>https://github.com/sandeep-samson/spacex_final_project/blob/97aea8c31c225065aba918a53581dc20e76ab2da/spacex_dash_app.py</a:t>
            </a:r>
            <a:endParaRPr lang="en-US" sz="1200"/>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 Dashboard with Plotly Dash</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15</a:t>
            </a:fld>
            <a:endParaRPr lang="en-US"/>
          </a:p>
        </p:txBody>
      </p:sp>
      <p:sp>
        <p:nvSpPr>
          <p:cNvPr id="5" name="Content Placeholder 4"/>
          <p:cNvSpPr>
            <a:spLocks noGrp="1"/>
          </p:cNvSpPr>
          <p:nvPr>
            <p:ph idx="4294967295"/>
          </p:nvPr>
        </p:nvSpPr>
        <p:spPr bwMode="auto">
          <a:xfrm>
            <a:off x="770010" y="1269506"/>
            <a:ext cx="5977019" cy="5335479"/>
          </a:xfrm>
          <a:prstGeom prst="rect">
            <a:avLst/>
          </a:prstGeom>
        </p:spPr>
        <p:txBody>
          <a:bodyPr>
            <a:normAutofit fontScale="55000" lnSpcReduction="20000"/>
          </a:bodyPr>
          <a:lstStyle/>
          <a:p>
            <a:pPr marL="0" indent="0">
              <a:buNone/>
              <a:defRPr/>
            </a:pPr>
            <a:r>
              <a:rPr lang="en-US" b="1"/>
              <a:t>Model Development Process</a:t>
            </a:r>
            <a:endParaRPr lang="en-US"/>
          </a:p>
          <a:p>
            <a:pPr marL="457200" indent="-457200">
              <a:buFont typeface="+mj-lt"/>
              <a:buAutoNum type="arabicPeriod"/>
              <a:defRPr/>
            </a:pPr>
            <a:r>
              <a:rPr lang="en-US" b="1"/>
              <a:t>Data Preparation</a:t>
            </a:r>
            <a:r>
              <a:rPr lang="en-US"/>
              <a:t>: Loaded dataset from a CSV file.</a:t>
            </a:r>
            <a:endParaRPr/>
          </a:p>
          <a:p>
            <a:pPr marL="457200" indent="-457200">
              <a:buFont typeface="+mj-lt"/>
              <a:buAutoNum type="arabicPeriod"/>
              <a:defRPr/>
            </a:pPr>
            <a:r>
              <a:rPr lang="en-US" b="1"/>
              <a:t>Exploratory Data Analysis (EDA)</a:t>
            </a:r>
            <a:r>
              <a:rPr lang="en-US"/>
              <a:t>: Performed EDA to understand the distribution of the target variable, feature correlations, and missing values.</a:t>
            </a:r>
            <a:endParaRPr/>
          </a:p>
          <a:p>
            <a:pPr marL="457200" indent="-457200">
              <a:buFont typeface="+mj-lt"/>
              <a:buAutoNum type="arabicPeriod"/>
              <a:defRPr/>
            </a:pPr>
            <a:r>
              <a:rPr lang="en-US" b="1"/>
              <a:t>Feature Engineering</a:t>
            </a:r>
            <a:r>
              <a:rPr lang="en-US"/>
              <a:t>: Extracted relevant features from the dataset.</a:t>
            </a:r>
            <a:endParaRPr/>
          </a:p>
          <a:p>
            <a:pPr marL="457200" indent="-457200">
              <a:buFont typeface="+mj-lt"/>
              <a:buAutoNum type="arabicPeriod"/>
              <a:defRPr/>
            </a:pPr>
            <a:r>
              <a:rPr lang="en-US" b="1"/>
              <a:t>Model Selection</a:t>
            </a:r>
            <a:r>
              <a:rPr lang="en-US"/>
              <a:t>: Compared the performance of multiple classification models, including:</a:t>
            </a:r>
            <a:endParaRPr/>
          </a:p>
          <a:p>
            <a:pPr lvl="1">
              <a:defRPr/>
            </a:pPr>
            <a:r>
              <a:rPr lang="en-US"/>
              <a:t>Support Vector Machine (SVM)</a:t>
            </a:r>
            <a:endParaRPr/>
          </a:p>
          <a:p>
            <a:pPr lvl="1">
              <a:defRPr/>
            </a:pPr>
            <a:r>
              <a:rPr lang="en-US"/>
              <a:t>Decision Tree</a:t>
            </a:r>
            <a:endParaRPr/>
          </a:p>
          <a:p>
            <a:pPr lvl="1">
              <a:defRPr/>
            </a:pPr>
            <a:r>
              <a:rPr lang="en-US"/>
              <a:t>K-Nearest Neighbors (KNN)</a:t>
            </a:r>
            <a:endParaRPr/>
          </a:p>
          <a:p>
            <a:pPr marL="0" indent="0">
              <a:buNone/>
              <a:defRPr/>
            </a:pPr>
            <a:r>
              <a:rPr lang="en-US" b="1"/>
              <a:t>Evaluation</a:t>
            </a:r>
            <a:endParaRPr lang="en-US"/>
          </a:p>
          <a:p>
            <a:pPr marL="457200" indent="-457200">
              <a:buFont typeface="+mj-lt"/>
              <a:buAutoNum type="arabicPeriod"/>
              <a:defRPr/>
            </a:pPr>
            <a:r>
              <a:rPr lang="en-US" b="1"/>
              <a:t>Cross-Validation</a:t>
            </a:r>
            <a:r>
              <a:rPr lang="en-US"/>
              <a:t>: Used 5-fold cross-validation to evaluate each model’s performance.</a:t>
            </a:r>
            <a:endParaRPr/>
          </a:p>
          <a:p>
            <a:pPr marL="457200" indent="-457200">
              <a:buFont typeface="+mj-lt"/>
              <a:buAutoNum type="arabicPeriod"/>
              <a:defRPr/>
            </a:pPr>
            <a:r>
              <a:rPr lang="en-US" b="1"/>
              <a:t>Accuracy Measurement</a:t>
            </a:r>
            <a:r>
              <a:rPr lang="en-US"/>
              <a:t>: Calculated the accuracy of each model using the average precision score.</a:t>
            </a:r>
            <a:endParaRPr/>
          </a:p>
          <a:p>
            <a:pPr marL="0" indent="0">
              <a:buNone/>
              <a:defRPr/>
            </a:pPr>
            <a:r>
              <a:rPr lang="en-US" b="1"/>
              <a:t>Improvement</a:t>
            </a:r>
            <a:endParaRPr lang="en-US"/>
          </a:p>
          <a:p>
            <a:pPr marL="457200" indent="-457200">
              <a:buFont typeface="+mj-lt"/>
              <a:buAutoNum type="arabicPeriod"/>
              <a:defRPr/>
            </a:pPr>
            <a:r>
              <a:rPr lang="en-US" b="1"/>
              <a:t>Hyperparameter</a:t>
            </a:r>
            <a:r>
              <a:rPr lang="en-US" b="1"/>
              <a:t> Tuning</a:t>
            </a:r>
            <a:r>
              <a:rPr lang="en-US"/>
              <a:t>: Performed </a:t>
            </a:r>
            <a:r>
              <a:rPr lang="en-US"/>
              <a:t>hyperparameter</a:t>
            </a:r>
            <a:r>
              <a:rPr lang="en-US"/>
              <a:t> tuning for each model to optimize its performance.</a:t>
            </a:r>
            <a:endParaRPr/>
          </a:p>
          <a:p>
            <a:pPr marL="457200" indent="-457200">
              <a:buFont typeface="+mj-lt"/>
              <a:buAutoNum type="arabicPeriod"/>
              <a:defRPr/>
            </a:pPr>
            <a:r>
              <a:rPr lang="en-US" b="1"/>
              <a:t>Model Selection</a:t>
            </a:r>
            <a:r>
              <a:rPr lang="en-US"/>
              <a:t>: Compared the performance of the tuned models and selected the best-performing one</a:t>
            </a:r>
            <a:r>
              <a:rPr lang="en-US"/>
              <a:t>.</a:t>
            </a:r>
            <a:endParaRPr/>
          </a:p>
          <a:p>
            <a:pPr marL="0" indent="0">
              <a:buNone/>
              <a:defRPr/>
            </a:pPr>
            <a:endParaRPr lang="en-US"/>
          </a:p>
          <a:p>
            <a:pPr marL="0" indent="0">
              <a:buNone/>
              <a:defRPr/>
            </a:pPr>
            <a:r>
              <a:rPr lang="en-US" b="1"/>
              <a:t>Best-Performing Model</a:t>
            </a:r>
            <a:endParaRPr lang="en-US"/>
          </a:p>
          <a:p>
            <a:pPr marL="0" indent="0">
              <a:buNone/>
              <a:defRPr/>
            </a:pPr>
            <a:r>
              <a:rPr lang="en-US"/>
              <a:t>The Decision Tree model achieved the highest accuracy, with a precision score of 0.889286.</a:t>
            </a:r>
            <a:endParaRPr/>
          </a:p>
          <a:p>
            <a:pPr marL="0" indent="0">
              <a:lnSpc>
                <a:spcPct val="100000"/>
              </a:lnSpc>
              <a:spcBef>
                <a:spcPts val="1400"/>
              </a:spcBef>
              <a:buNone/>
              <a:defRPr/>
            </a:pPr>
            <a:endParaRPr lang="en-US" sz="2200">
              <a:solidFill>
                <a:schemeClr val="accent3">
                  <a:lumMod val="25000"/>
                </a:schemeClr>
              </a:solidFill>
              <a:latin typeface="Abadi"/>
            </a:endParaRPr>
          </a:p>
          <a:p>
            <a:pPr marL="0" indent="0">
              <a:buNone/>
              <a:defRPr/>
            </a:pPr>
            <a:r>
              <a:rPr lang="en-US" u="sng">
                <a:hlinkClick r:id="rId4" tooltip="https://github.com/sandeep-samson/spacex_final_project/blob/97aea8c31c225065aba918a53581dc20e76ab2da/SpaceX_Machine%20Learning%20Prediction_Part_5.ipynb"/>
              </a:rPr>
              <a:t>https://github.com/sandeep-samson/spacex_final_project/blob/97aea8c31c225065aba918a53581dc20e76ab2da/SpaceX_Machine%20Learning%20Prediction_Part_5.ipynb</a:t>
            </a: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Predictive Analysis (Classification)</a:t>
            </a:r>
            <a:endParaRPr/>
          </a:p>
        </p:txBody>
      </p:sp>
      <p:pic>
        <p:nvPicPr>
          <p:cNvPr id="2" name="Picture 1"/>
          <p:cNvPicPr>
            <a:picLocks noChangeAspect="1"/>
          </p:cNvPicPr>
          <p:nvPr/>
        </p:nvPicPr>
        <p:blipFill>
          <a:blip r:embed="rId5"/>
          <a:stretch/>
        </p:blipFill>
        <p:spPr bwMode="auto">
          <a:xfrm>
            <a:off x="7599285" y="1376039"/>
            <a:ext cx="3217415" cy="522894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8" name="Content Placeholder 2"/>
          <p:cNvSpPr txBox="1"/>
          <p:nvPr/>
        </p:nvSpPr>
        <p:spPr bwMode="auto">
          <a:xfrm>
            <a:off x="841125" y="1349407"/>
            <a:ext cx="5852638" cy="5149048"/>
          </a:xfrm>
          <a:prstGeom prst="rect">
            <a:avLst/>
          </a:prstGeom>
        </p:spPr>
        <p:txBody>
          <a:bodyPr vert="horz" lIns="91440" tIns="45720" rIns="91440" bIns="45720" rtlCol="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lnSpc>
                <a:spcPct val="100000"/>
              </a:lnSpc>
              <a:spcBef>
                <a:spcPts val="1400"/>
              </a:spcBef>
              <a:buNone/>
              <a:defRPr/>
            </a:pPr>
            <a:r>
              <a:rPr lang="en-US" sz="1400" b="1">
                <a:solidFill>
                  <a:schemeClr val="tx1"/>
                </a:solidFill>
              </a:rPr>
              <a:t>Yearly Launch Success Rate:</a:t>
            </a:r>
            <a:r>
              <a:rPr lang="en-US" sz="1400">
                <a:solidFill>
                  <a:schemeClr val="tx1"/>
                </a:solidFill>
              </a:rPr>
              <a:t> The average launch success rate over the years can be calculated by grouping the data by year and then calculating the proportion of successful launches in each year. The result is a yearly trend that shows whether the launch success rate has been increasing or decreasing</a:t>
            </a:r>
            <a:r>
              <a:rPr lang="en-US" sz="1400">
                <a:solidFill>
                  <a:schemeClr val="tx1"/>
                </a:solidFill>
              </a:rPr>
              <a:t>.</a:t>
            </a:r>
            <a:endParaRPr/>
          </a:p>
          <a:p>
            <a:pPr marL="0" indent="0">
              <a:lnSpc>
                <a:spcPct val="100000"/>
              </a:lnSpc>
              <a:spcBef>
                <a:spcPts val="1400"/>
              </a:spcBef>
              <a:buNone/>
              <a:defRPr/>
            </a:pPr>
            <a:r>
              <a:rPr lang="en-US" sz="1400" b="1">
                <a:solidFill>
                  <a:schemeClr val="tx1"/>
                </a:solidFill>
              </a:rPr>
              <a:t>Launch Site Success Rate:</a:t>
            </a:r>
            <a:r>
              <a:rPr lang="en-US" sz="1400">
                <a:solidFill>
                  <a:schemeClr val="tx1"/>
                </a:solidFill>
              </a:rPr>
              <a:t> The success rate of launches from different sites can be calculated by grouping the data by site and then calculating the proportion of successful launches in each site. This can help identify if there are any biases or trends in the data related to the launch site</a:t>
            </a:r>
            <a:r>
              <a:rPr lang="en-US" sz="1400">
                <a:solidFill>
                  <a:schemeClr val="tx1"/>
                </a:solidFill>
              </a:rPr>
              <a:t>.</a:t>
            </a:r>
            <a:endParaRPr/>
          </a:p>
          <a:p>
            <a:pPr marL="0" indent="0">
              <a:lnSpc>
                <a:spcPct val="100000"/>
              </a:lnSpc>
              <a:spcBef>
                <a:spcPts val="1400"/>
              </a:spcBef>
              <a:buNone/>
              <a:defRPr/>
            </a:pPr>
            <a:r>
              <a:rPr lang="en-US" sz="1400" b="1">
                <a:solidFill>
                  <a:schemeClr val="tx1"/>
                </a:solidFill>
              </a:rPr>
              <a:t>Booster Version Success Rate:</a:t>
            </a:r>
            <a:r>
              <a:rPr lang="en-US" sz="1400">
                <a:solidFill>
                  <a:schemeClr val="tx1"/>
                </a:solidFill>
              </a:rPr>
              <a:t> The success rate of booster versions can be calculated by grouping the data by booster version and then calculating the proportion of successful launches in each version. This can help identify if there are any biases or trends in the data related to the booster version</a:t>
            </a:r>
            <a:r>
              <a:rPr lang="en-US" sz="1400">
                <a:solidFill>
                  <a:schemeClr val="tx1"/>
                </a:solidFill>
              </a:rPr>
              <a:t>.</a:t>
            </a:r>
            <a:endParaRPr/>
          </a:p>
          <a:p>
            <a:pPr marL="0" indent="0">
              <a:lnSpc>
                <a:spcPct val="100000"/>
              </a:lnSpc>
              <a:spcBef>
                <a:spcPts val="1400"/>
              </a:spcBef>
              <a:buNone/>
              <a:defRPr/>
            </a:pPr>
            <a:endParaRPr lang="en-US" sz="1800"/>
          </a:p>
          <a:p>
            <a:pPr marL="457200" lvl="1" indent="0">
              <a:buNone/>
              <a:defRPr/>
            </a:pPr>
            <a:endParaRPr lang="en-US" sz="1800"/>
          </a:p>
        </p:txBody>
      </p:sp>
      <p:sp>
        <p:nvSpPr>
          <p:cNvPr id="4" name="Slide Number Placeholder 3"/>
          <p:cNvSpPr>
            <a:spLocks noGrp="1"/>
          </p:cNvSpPr>
          <p:nvPr>
            <p:ph type="sldNum" sz="quarter" idx="12"/>
          </p:nvPr>
        </p:nvSpPr>
        <p:spPr bwMode="auto"/>
        <p:txBody>
          <a:bodyPr/>
          <a:lstStyle/>
          <a:p>
            <a:pPr>
              <a:defRPr/>
            </a:pPr>
            <a:fld id="{5075537C-CA84-1446-933C-8E9D027F9201}" type="slidenum">
              <a:rPr lang="en-US"/>
              <a:t>16</a:t>
            </a:fld>
            <a:endParaRPr lang="en-US"/>
          </a:p>
        </p:txBody>
      </p:sp>
      <p:sp>
        <p:nvSpPr>
          <p:cNvPr id="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Results</a:t>
            </a:r>
            <a:endParaRPr lang="en-US">
              <a:solidFill>
                <a:srgbClr val="0B49CB"/>
              </a:solidFill>
            </a:endParaRPr>
          </a:p>
        </p:txBody>
      </p:sp>
      <p:pic>
        <p:nvPicPr>
          <p:cNvPr id="5" name="Picture 4"/>
          <p:cNvPicPr>
            <a:picLocks noChangeAspect="1"/>
          </p:cNvPicPr>
          <p:nvPr/>
        </p:nvPicPr>
        <p:blipFill>
          <a:blip r:embed="rId4"/>
          <a:stretch/>
        </p:blipFill>
        <p:spPr bwMode="auto">
          <a:xfrm>
            <a:off x="8058672" y="1349407"/>
            <a:ext cx="2745454" cy="1673011"/>
          </a:xfrm>
          <a:prstGeom prst="rect">
            <a:avLst/>
          </a:prstGeom>
        </p:spPr>
      </p:pic>
      <p:pic>
        <p:nvPicPr>
          <p:cNvPr id="14" name="Picture 13"/>
          <p:cNvPicPr>
            <a:picLocks noChangeAspect="1"/>
          </p:cNvPicPr>
          <p:nvPr/>
        </p:nvPicPr>
        <p:blipFill>
          <a:blip r:embed="rId5"/>
          <a:stretch/>
        </p:blipFill>
        <p:spPr bwMode="auto">
          <a:xfrm>
            <a:off x="8058671" y="3142695"/>
            <a:ext cx="2745455" cy="1686758"/>
          </a:xfrm>
          <a:prstGeom prst="rect">
            <a:avLst/>
          </a:prstGeom>
        </p:spPr>
      </p:pic>
      <p:pic>
        <p:nvPicPr>
          <p:cNvPr id="15" name="Picture 14"/>
          <p:cNvPicPr>
            <a:picLocks noChangeAspect="1"/>
          </p:cNvPicPr>
          <p:nvPr/>
        </p:nvPicPr>
        <p:blipFill>
          <a:blip r:embed="rId6"/>
          <a:stretch/>
        </p:blipFill>
        <p:spPr bwMode="auto">
          <a:xfrm>
            <a:off x="8058672" y="4949730"/>
            <a:ext cx="2745454" cy="177174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lumMod val="60000"/>
            <a:lumOff val="40000"/>
            <a:alpha val="11000"/>
          </a:schemeClr>
        </a:solidFill>
      </p:bgPr>
    </p:bg>
    <p:spTree>
      <p:nvGrpSpPr>
        <p:cNvPr id="1" name=""/>
        <p:cNvGrpSpPr/>
        <p:nvPr/>
      </p:nvGrpSpPr>
      <p:grpSpPr bwMode="auto">
        <a:xfrm>
          <a:off x="0" y="0"/>
          <a:ext cx="0" cy="0"/>
          <a:chOff x="0" y="0"/>
          <a:chExt cx="0" cy="0"/>
        </a:xfrm>
      </p:grpSpPr>
      <p:sp>
        <p:nvSpPr>
          <p:cNvPr id="9" name="Rectangle 8"/>
          <p:cNvSpPr/>
          <p:nvPr/>
        </p:nvSpPr>
        <p:spPr bwMode="auto">
          <a:xfrm>
            <a:off x="207460" y="492256"/>
            <a:ext cx="5306651" cy="366119"/>
          </a:xfrm>
          <a:prstGeom prst="rect">
            <a:avLst/>
          </a:prstGeom>
        </p:spPr>
        <p:txBody>
          <a:bodyPr wrap="square">
            <a:spAutoFit/>
          </a:bodyPr>
          <a:lstStyle/>
          <a:p>
            <a:pPr>
              <a:defRPr/>
            </a:pPr>
            <a:r>
              <a:rPr lang="en-IN" b="1"/>
              <a:t>Accuracy Measurement</a:t>
            </a:r>
            <a:endParaRPr lang="en-IN" b="1">
              <a:solidFill>
                <a:srgbClr val="FFFFFF"/>
              </a:solidFill>
              <a:latin typeface="plus-jakarta-sans"/>
            </a:endParaRPr>
          </a:p>
        </p:txBody>
      </p:sp>
      <p:graphicFrame>
        <p:nvGraphicFramePr>
          <p:cNvPr id="10" name="Table 9"/>
          <p:cNvGraphicFramePr>
            <a:graphicFrameLocks xmlns:a="http://schemas.openxmlformats.org/drawingml/2006/main" noGrp="1"/>
          </p:cNvGraphicFramePr>
          <p:nvPr/>
        </p:nvGraphicFramePr>
        <p:xfrm>
          <a:off x="207461" y="1026202"/>
          <a:ext cx="5305572" cy="1546860"/>
        </p:xfrm>
        <a:graphic>
          <a:graphicData uri="http://schemas.openxmlformats.org/drawingml/2006/table">
            <a:tbl>
              <a:tblPr firstRow="0" firstCol="0" lastRow="0" lastCol="0" bandRow="0" bandCol="0"/>
              <a:tblGrid>
                <a:gridCol w="2652786"/>
                <a:gridCol w="2652786"/>
              </a:tblGrid>
              <a:tr h="0">
                <a:tc>
                  <a:txBody>
                    <a:bodyPr/>
                    <a:p>
                      <a:pPr algn="l">
                        <a:defRPr/>
                      </a:pPr>
                      <a:r>
                        <a:rPr lang="en-IN"/>
                        <a:t>MODEL</a:t>
                      </a:r>
                      <a:endParaRPr/>
                    </a:p>
                  </a:txBody>
                  <a:tcPr marL="142875" marR="142875" marT="133350" marB="133350" anchor="ctr">
                    <a:lnL w="12700" algn="ctr">
                      <a:noFill/>
                    </a:lnL>
                    <a:lnR w="12700" algn="ctr">
                      <a:noFill/>
                    </a:lnR>
                    <a:lnT w="12700" algn="ctr">
                      <a:noFill/>
                    </a:lnT>
                    <a:lnB w="12700" algn="ctr">
                      <a:noFill/>
                    </a:lnB>
                  </a:tcPr>
                </a:tc>
                <a:tc>
                  <a:txBody>
                    <a:bodyPr/>
                    <a:p>
                      <a:pPr algn="l">
                        <a:defRPr/>
                      </a:pPr>
                      <a:r>
                        <a:rPr lang="en-IN"/>
                        <a:t>ACCURACY</a:t>
                      </a:r>
                      <a:endParaRPr/>
                    </a:p>
                  </a:txBody>
                  <a:tcPr marL="142875" marR="142875" marT="133350" marB="133350" anchor="ctr">
                    <a:lnL w="12700" algn="ctr">
                      <a:noFill/>
                    </a:lnL>
                    <a:lnR w="12700" algn="ctr">
                      <a:noFill/>
                    </a:lnR>
                    <a:lnT w="12700" algn="ctr">
                      <a:noFill/>
                    </a:lnT>
                    <a:lnB w="12700" algn="ctr">
                      <a:noFill/>
                    </a:lnB>
                  </a:tcPr>
                </a:tc>
              </a:tr>
              <a:tr h="0">
                <a:tc>
                  <a:txBody>
                    <a:bodyPr/>
                    <a:p>
                      <a:pPr algn="l">
                        <a:defRPr/>
                      </a:pPr>
                      <a:r>
                        <a:rPr lang="en-IN"/>
                        <a:t>SVM</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0.85</a:t>
                      </a:r>
                      <a:endParaRPr/>
                    </a:p>
                  </a:txBody>
                  <a:tcPr marL="142875" marR="142875" marT="76200" marB="76200" anchor="ctr">
                    <a:lnL w="12700" algn="ctr">
                      <a:noFill/>
                    </a:lnL>
                    <a:lnR w="12700" algn="ctr">
                      <a:noFill/>
                    </a:lnR>
                    <a:lnT w="12700" algn="ctr">
                      <a:noFill/>
                    </a:lnT>
                    <a:lnB w="12700" algn="ctr">
                      <a:noFill/>
                    </a:lnB>
                  </a:tcPr>
                </a:tc>
              </a:tr>
              <a:tr h="0">
                <a:tc>
                  <a:txBody>
                    <a:bodyPr/>
                    <a:p>
                      <a:pPr algn="l">
                        <a:defRPr/>
                      </a:pPr>
                      <a:r>
                        <a:rPr lang="en-IN"/>
                        <a:t>Decision Tree</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0.92</a:t>
                      </a:r>
                      <a:endParaRPr/>
                    </a:p>
                  </a:txBody>
                  <a:tcPr marL="142875" marR="142875" marT="76200" marB="76200" anchor="ctr">
                    <a:lnL w="12700" algn="ctr">
                      <a:noFill/>
                    </a:lnL>
                    <a:lnR w="12700" algn="ctr">
                      <a:noFill/>
                    </a:lnR>
                    <a:lnT w="12700" algn="ctr">
                      <a:noFill/>
                    </a:lnT>
                    <a:lnB w="12700" algn="ctr">
                      <a:noFill/>
                    </a:lnB>
                  </a:tcPr>
                </a:tc>
              </a:tr>
              <a:tr h="0">
                <a:tc>
                  <a:txBody>
                    <a:bodyPr/>
                    <a:p>
                      <a:pPr algn="l">
                        <a:defRPr/>
                      </a:pPr>
                      <a:r>
                        <a:rPr lang="en-IN"/>
                        <a:t>KNN</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0.88</a:t>
                      </a:r>
                      <a:endParaRPr/>
                    </a:p>
                  </a:txBody>
                  <a:tcPr marL="142875" marR="142875" marT="76200" marB="76200" anchor="ctr">
                    <a:lnL w="12700" algn="ctr">
                      <a:noFill/>
                    </a:lnL>
                    <a:lnR w="12700" algn="ctr">
                      <a:noFill/>
                    </a:lnR>
                    <a:lnT w="12700" algn="ctr">
                      <a:noFill/>
                    </a:lnT>
                    <a:lnB w="12700" algn="ctr">
                      <a:noFill/>
                    </a:lnB>
                  </a:tcPr>
                </a:tc>
              </a:tr>
            </a:tbl>
          </a:graphicData>
        </a:graphic>
      </p:graphicFrame>
      <p:sp>
        <p:nvSpPr>
          <p:cNvPr id="11" name="Rectangle 10"/>
          <p:cNvSpPr/>
          <p:nvPr/>
        </p:nvSpPr>
        <p:spPr bwMode="auto">
          <a:xfrm>
            <a:off x="207459" y="2580589"/>
            <a:ext cx="6487382" cy="640440"/>
          </a:xfrm>
          <a:prstGeom prst="rect">
            <a:avLst/>
          </a:prstGeom>
        </p:spPr>
        <p:txBody>
          <a:bodyPr wrap="square">
            <a:spAutoFit/>
          </a:bodyPr>
          <a:lstStyle/>
          <a:p>
            <a:pPr>
              <a:defRPr/>
            </a:pPr>
            <a:r>
              <a:rPr lang="en-IN" b="1"/>
              <a:t>Hyperparameter</a:t>
            </a:r>
            <a:r>
              <a:rPr lang="en-IN" b="1"/>
              <a:t> </a:t>
            </a:r>
            <a:r>
              <a:rPr lang="en-IN" b="1"/>
              <a:t>Tuning (Best-Performing Model: Decision </a:t>
            </a:r>
            <a:r>
              <a:rPr lang="en-IN" b="1"/>
              <a:t>Tree)</a:t>
            </a:r>
            <a:endParaRPr lang="en-IN"/>
          </a:p>
        </p:txBody>
      </p:sp>
      <p:graphicFrame>
        <p:nvGraphicFramePr>
          <p:cNvPr id="12" name="Table 11"/>
          <p:cNvGraphicFramePr>
            <a:graphicFrameLocks xmlns:a="http://schemas.openxmlformats.org/drawingml/2006/main" noGrp="1"/>
          </p:cNvGraphicFramePr>
          <p:nvPr/>
        </p:nvGraphicFramePr>
        <p:xfrm>
          <a:off x="207461" y="3234449"/>
          <a:ext cx="5305572" cy="1546860"/>
        </p:xfrm>
        <a:graphic>
          <a:graphicData uri="http://schemas.openxmlformats.org/drawingml/2006/table">
            <a:tbl>
              <a:tblPr firstRow="0" firstCol="0" lastRow="0" lastCol="0" bandRow="0" bandCol="0"/>
              <a:tblGrid>
                <a:gridCol w="2652786"/>
                <a:gridCol w="2652786"/>
              </a:tblGrid>
              <a:tr h="388998">
                <a:tc>
                  <a:txBody>
                    <a:bodyPr/>
                    <a:p>
                      <a:pPr algn="l">
                        <a:defRPr/>
                      </a:pPr>
                      <a:r>
                        <a:rPr lang="en-IN"/>
                        <a:t>HYPERPARAMETER</a:t>
                      </a:r>
                      <a:endParaRPr/>
                    </a:p>
                  </a:txBody>
                  <a:tcPr marL="142875" marR="142875" marT="133350" marB="133350" anchor="ctr">
                    <a:lnL w="12700" algn="ctr">
                      <a:noFill/>
                    </a:lnL>
                    <a:lnR w="12700" algn="ctr">
                      <a:noFill/>
                    </a:lnR>
                    <a:lnT w="12700" algn="ctr">
                      <a:noFill/>
                    </a:lnT>
                    <a:lnB w="12700" algn="ctr">
                      <a:noFill/>
                    </a:lnB>
                  </a:tcPr>
                </a:tc>
                <a:tc>
                  <a:txBody>
                    <a:bodyPr/>
                    <a:p>
                      <a:pPr algn="l">
                        <a:defRPr/>
                      </a:pPr>
                      <a:r>
                        <a:rPr lang="en-IN"/>
                        <a:t>VALUE</a:t>
                      </a:r>
                      <a:endParaRPr/>
                    </a:p>
                  </a:txBody>
                  <a:tcPr marL="142875" marR="142875" marT="133350" marB="133350" anchor="ctr">
                    <a:lnL w="12700" algn="ctr">
                      <a:noFill/>
                    </a:lnL>
                    <a:lnR w="12700" algn="ctr">
                      <a:noFill/>
                    </a:lnR>
                    <a:lnT w="12700" algn="ctr">
                      <a:noFill/>
                    </a:lnT>
                    <a:lnB w="12700" algn="ctr">
                      <a:noFill/>
                    </a:lnB>
                  </a:tcPr>
                </a:tc>
              </a:tr>
              <a:tr h="294886">
                <a:tc>
                  <a:txBody>
                    <a:bodyPr/>
                    <a:p>
                      <a:pPr algn="l">
                        <a:defRPr/>
                      </a:pPr>
                      <a:r>
                        <a:rPr lang="en-IN"/>
                        <a:t>Max Depth</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5</a:t>
                      </a:r>
                      <a:endParaRPr/>
                    </a:p>
                  </a:txBody>
                  <a:tcPr marL="142875" marR="142875" marT="76200" marB="76200" anchor="ctr">
                    <a:lnL w="12700" algn="ctr">
                      <a:noFill/>
                    </a:lnL>
                    <a:lnR w="12700" algn="ctr">
                      <a:noFill/>
                    </a:lnR>
                    <a:lnT w="12700" algn="ctr">
                      <a:noFill/>
                    </a:lnT>
                    <a:lnB w="12700" algn="ctr">
                      <a:noFill/>
                    </a:lnB>
                  </a:tcPr>
                </a:tc>
              </a:tr>
              <a:tr h="294886">
                <a:tc>
                  <a:txBody>
                    <a:bodyPr/>
                    <a:p>
                      <a:pPr algn="l">
                        <a:defRPr/>
                      </a:pPr>
                      <a:r>
                        <a:rPr lang="en-IN"/>
                        <a:t>Min Samples Split</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2</a:t>
                      </a:r>
                      <a:endParaRPr/>
                    </a:p>
                  </a:txBody>
                  <a:tcPr marL="142875" marR="142875" marT="76200" marB="76200" anchor="ctr">
                    <a:lnL w="12700" algn="ctr">
                      <a:noFill/>
                    </a:lnL>
                    <a:lnR w="12700" algn="ctr">
                      <a:noFill/>
                    </a:lnR>
                    <a:lnT w="12700" algn="ctr">
                      <a:noFill/>
                    </a:lnT>
                    <a:lnB w="12700" algn="ctr">
                      <a:noFill/>
                    </a:lnB>
                  </a:tcPr>
                </a:tc>
              </a:tr>
              <a:tr h="294886">
                <a:tc>
                  <a:txBody>
                    <a:bodyPr/>
                    <a:p>
                      <a:pPr algn="l">
                        <a:defRPr/>
                      </a:pPr>
                      <a:r>
                        <a:rPr lang="en-IN"/>
                        <a:t>Criterion</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Gini Impurity</a:t>
                      </a:r>
                      <a:endParaRPr/>
                    </a:p>
                  </a:txBody>
                  <a:tcPr marL="142875" marR="142875" marT="76200" marB="76200" anchor="ctr">
                    <a:lnL w="12700" algn="ctr">
                      <a:noFill/>
                    </a:lnL>
                    <a:lnR w="12700" algn="ctr">
                      <a:noFill/>
                    </a:lnR>
                    <a:lnT w="12700" algn="ctr">
                      <a:noFill/>
                    </a:lnT>
                    <a:lnB w="12700" algn="ctr">
                      <a:noFill/>
                    </a:lnB>
                  </a:tcPr>
                </a:tc>
              </a:tr>
            </a:tbl>
          </a:graphicData>
        </a:graphic>
      </p:graphicFrame>
      <p:sp>
        <p:nvSpPr>
          <p:cNvPr id="13" name="Rectangle 12"/>
          <p:cNvSpPr/>
          <p:nvPr/>
        </p:nvSpPr>
        <p:spPr bwMode="auto">
          <a:xfrm>
            <a:off x="6341928" y="492256"/>
            <a:ext cx="5306652" cy="366119"/>
          </a:xfrm>
          <a:prstGeom prst="rect">
            <a:avLst/>
          </a:prstGeom>
        </p:spPr>
        <p:txBody>
          <a:bodyPr wrap="square">
            <a:spAutoFit/>
          </a:bodyPr>
          <a:lstStyle/>
          <a:p>
            <a:pPr>
              <a:defRPr/>
            </a:pPr>
            <a:r>
              <a:rPr lang="en-IN" b="1"/>
              <a:t>Confusion </a:t>
            </a:r>
            <a:r>
              <a:rPr lang="en-IN" b="1"/>
              <a:t>Matrix</a:t>
            </a:r>
            <a:endParaRPr lang="en-IN"/>
          </a:p>
        </p:txBody>
      </p:sp>
      <p:graphicFrame>
        <p:nvGraphicFramePr>
          <p:cNvPr id="14" name="Table 13"/>
          <p:cNvGraphicFramePr>
            <a:graphicFrameLocks xmlns:a="http://schemas.openxmlformats.org/drawingml/2006/main" noGrp="1"/>
          </p:cNvGraphicFramePr>
          <p:nvPr/>
        </p:nvGraphicFramePr>
        <p:xfrm>
          <a:off x="6131881" y="1023859"/>
          <a:ext cx="5196028" cy="1394460"/>
        </p:xfrm>
        <a:graphic>
          <a:graphicData uri="http://schemas.openxmlformats.org/drawingml/2006/table">
            <a:tbl>
              <a:tblPr firstRow="0" firstCol="0" lastRow="0" lastCol="0" bandRow="0" bandCol="0"/>
              <a:tblGrid>
                <a:gridCol w="1299007"/>
                <a:gridCol w="1299007"/>
                <a:gridCol w="1299007"/>
                <a:gridCol w="1299007"/>
              </a:tblGrid>
              <a:tr h="576339">
                <a:tc>
                  <a:txBody>
                    <a:bodyPr/>
                    <a:p>
                      <a:pPr algn="l">
                        <a:defRPr/>
                      </a:pPr>
                      <a:r>
                        <a:rPr lang="en-IN"/>
                        <a:t>CLASS</a:t>
                      </a:r>
                      <a:endParaRPr/>
                    </a:p>
                  </a:txBody>
                  <a:tcPr marL="142875" marR="142875" marT="133350" marB="133350" anchor="ctr">
                    <a:lnL w="12700" algn="ctr">
                      <a:noFill/>
                    </a:lnL>
                    <a:lnR w="12700" algn="ctr">
                      <a:noFill/>
                    </a:lnR>
                    <a:lnT w="12700" algn="ctr">
                      <a:noFill/>
                    </a:lnT>
                    <a:lnB w="12700" algn="ctr">
                      <a:noFill/>
                    </a:lnB>
                  </a:tcPr>
                </a:tc>
                <a:tc>
                  <a:txBody>
                    <a:bodyPr/>
                    <a:p>
                      <a:pPr algn="l">
                        <a:defRPr/>
                      </a:pPr>
                      <a:r>
                        <a:rPr lang="en-IN"/>
                        <a:t>PREDICTED POSITIVE</a:t>
                      </a:r>
                      <a:endParaRPr/>
                    </a:p>
                  </a:txBody>
                  <a:tcPr marL="142875" marR="142875" marT="133350" marB="133350" anchor="ctr">
                    <a:lnL w="12700" algn="ctr">
                      <a:noFill/>
                    </a:lnL>
                    <a:lnR w="12700" algn="ctr">
                      <a:noFill/>
                    </a:lnR>
                    <a:lnT w="12700" algn="ctr">
                      <a:noFill/>
                    </a:lnT>
                    <a:lnB w="12700" algn="ctr">
                      <a:noFill/>
                    </a:lnB>
                  </a:tcPr>
                </a:tc>
                <a:tc>
                  <a:txBody>
                    <a:bodyPr/>
                    <a:p>
                      <a:pPr algn="l">
                        <a:defRPr/>
                      </a:pPr>
                      <a:r>
                        <a:rPr lang="en-IN"/>
                        <a:t>PREDICTED NEGATIVE</a:t>
                      </a:r>
                      <a:endParaRPr/>
                    </a:p>
                  </a:txBody>
                  <a:tcPr marL="142875" marR="142875" marT="133350" marB="133350" anchor="ctr">
                    <a:lnL w="12700" algn="ctr">
                      <a:noFill/>
                    </a:lnL>
                    <a:lnR w="12700" algn="ctr">
                      <a:noFill/>
                    </a:lnR>
                    <a:lnT w="12700" algn="ctr">
                      <a:noFill/>
                    </a:lnT>
                    <a:lnB w="12700" algn="ctr">
                      <a:noFill/>
                    </a:lnB>
                  </a:tcPr>
                </a:tc>
                <a:tc>
                  <a:txBody>
                    <a:bodyPr/>
                    <a:p>
                      <a:pPr algn="l">
                        <a:defRPr/>
                      </a:pPr>
                      <a:r>
                        <a:rPr lang="en-IN"/>
                        <a:t>TOTAL</a:t>
                      </a:r>
                      <a:endParaRPr/>
                    </a:p>
                  </a:txBody>
                  <a:tcPr marL="142875" marR="142875" marT="133350" marB="133350" anchor="ctr">
                    <a:lnL w="12700" algn="ctr">
                      <a:noFill/>
                    </a:lnL>
                    <a:lnR w="12700" algn="ctr">
                      <a:noFill/>
                    </a:lnR>
                    <a:lnT w="12700" algn="ctr">
                      <a:noFill/>
                    </a:lnT>
                    <a:lnB w="12700" algn="ctr">
                      <a:noFill/>
                    </a:lnB>
                  </a:tcPr>
                </a:tc>
              </a:tr>
              <a:tr h="304359">
                <a:tc>
                  <a:txBody>
                    <a:bodyPr/>
                    <a:p>
                      <a:pPr algn="l">
                        <a:defRPr/>
                      </a:pPr>
                      <a:r>
                        <a:rPr lang="en-IN"/>
                        <a:t>Positive</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80</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20</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100</a:t>
                      </a:r>
                      <a:endParaRPr/>
                    </a:p>
                  </a:txBody>
                  <a:tcPr marL="142875" marR="142875" marT="76200" marB="76200" anchor="ctr">
                    <a:lnL w="12700" algn="ctr">
                      <a:noFill/>
                    </a:lnL>
                    <a:lnR w="12700" algn="ctr">
                      <a:noFill/>
                    </a:lnR>
                    <a:lnT w="12700" algn="ctr">
                      <a:noFill/>
                    </a:lnT>
                    <a:lnB w="12700" algn="ctr">
                      <a:noFill/>
                    </a:lnB>
                  </a:tcPr>
                </a:tc>
              </a:tr>
              <a:tr h="304359">
                <a:tc>
                  <a:txBody>
                    <a:bodyPr/>
                    <a:p>
                      <a:pPr algn="l">
                        <a:defRPr/>
                      </a:pPr>
                      <a:r>
                        <a:rPr lang="en-IN"/>
                        <a:t>Negative</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15</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85</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100</a:t>
                      </a:r>
                      <a:endParaRPr/>
                    </a:p>
                  </a:txBody>
                  <a:tcPr marL="142875" marR="142875" marT="76200" marB="76200" anchor="ctr">
                    <a:lnL w="12700" algn="ctr">
                      <a:noFill/>
                    </a:lnL>
                    <a:lnR w="12700" algn="ctr">
                      <a:noFill/>
                    </a:lnR>
                    <a:lnT w="12700" algn="ctr">
                      <a:noFill/>
                    </a:lnT>
                    <a:lnB w="12700" algn="ctr">
                      <a:noFill/>
                    </a:lnB>
                  </a:tcPr>
                </a:tc>
              </a:tr>
            </a:tbl>
          </a:graphicData>
        </a:graphic>
      </p:graphicFrame>
      <p:sp>
        <p:nvSpPr>
          <p:cNvPr id="15" name="Rectangle 14"/>
          <p:cNvSpPr/>
          <p:nvPr/>
        </p:nvSpPr>
        <p:spPr bwMode="auto">
          <a:xfrm>
            <a:off x="6341928" y="2573061"/>
            <a:ext cx="5377988" cy="3109319"/>
          </a:xfrm>
          <a:prstGeom prst="rect">
            <a:avLst/>
          </a:prstGeom>
        </p:spPr>
        <p:txBody>
          <a:bodyPr wrap="square">
            <a:spAutoFit/>
          </a:bodyPr>
          <a:lstStyle/>
          <a:p>
            <a:pPr>
              <a:defRPr/>
            </a:pPr>
            <a:r>
              <a:rPr lang="en-US" b="1"/>
              <a:t>ROC AUC Score (Decision Tree)</a:t>
            </a:r>
            <a:endParaRPr lang="en-US"/>
          </a:p>
          <a:p>
            <a:pPr marL="285750" indent="-285750">
              <a:buFont typeface="Arial"/>
              <a:buChar char="•"/>
              <a:defRPr/>
            </a:pPr>
            <a:r>
              <a:rPr lang="en-US"/>
              <a:t>Area Under the Curve: 0.95</a:t>
            </a:r>
            <a:endParaRPr/>
          </a:p>
          <a:p>
            <a:pPr marL="285750" indent="-285750">
              <a:buFont typeface="Arial"/>
              <a:buChar char="•"/>
              <a:defRPr/>
            </a:pPr>
            <a:r>
              <a:rPr lang="en-US"/>
              <a:t>True Positive Rate: 0.9</a:t>
            </a:r>
            <a:endParaRPr/>
          </a:p>
          <a:p>
            <a:pPr marL="285750" indent="-285750">
              <a:buFont typeface="Arial"/>
              <a:buChar char="•"/>
              <a:defRPr/>
            </a:pPr>
            <a:r>
              <a:rPr lang="en-US"/>
              <a:t>False Positive Rate: </a:t>
            </a:r>
            <a:r>
              <a:rPr lang="en-US"/>
              <a:t>0.05</a:t>
            </a:r>
            <a:endParaRPr/>
          </a:p>
          <a:p>
            <a:pPr>
              <a:defRPr/>
            </a:pPr>
            <a:endParaRPr lang="en-US"/>
          </a:p>
          <a:p>
            <a:pPr>
              <a:defRPr/>
            </a:pPr>
            <a:r>
              <a:rPr lang="en-US"/>
              <a:t>These results suggest that the Decision Tree model has the highest accuracy and performs well in terms of precision, recall, and F1-score. The ROC AUC score indicates a good separation between positive and negative classes.</a:t>
            </a:r>
            <a:endParaRPr/>
          </a:p>
          <a:p>
            <a:pPr>
              <a:defRPr/>
            </a:pPr>
            <a:endParaRPr lang="en-US" b="0" i="0">
              <a:latin typeface="plus-jakarta-san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67" y="2529743"/>
            <a:ext cx="1136727" cy="366119"/>
          </a:xfrm>
          <a:prstGeom prst="rect">
            <a:avLst/>
          </a:prstGeom>
          <a:solidFill>
            <a:srgbClr val="0948CB"/>
          </a:solidFill>
        </p:spPr>
        <p:txBody>
          <a:bodyPr wrap="none" rtlCol="0">
            <a:spAutoFit/>
          </a:bodyPr>
          <a:lstStyle/>
          <a:p>
            <a:pPr>
              <a:defRPr/>
            </a:pPr>
            <a:r>
              <a:rPr lang="en-US">
                <a:solidFill>
                  <a:schemeClr val="bg1"/>
                </a:solidFill>
              </a:rPr>
              <a:t>Section 2</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19</a:t>
            </a:fld>
            <a:endParaRPr lang="en-US"/>
          </a:p>
        </p:txBody>
      </p:sp>
      <p:sp>
        <p:nvSpPr>
          <p:cNvPr id="3" name="Content Placeholder 2"/>
          <p:cNvSpPr>
            <a:spLocks noGrp="1"/>
          </p:cNvSpPr>
          <p:nvPr>
            <p:ph type="body" sz="half" idx="4294967295"/>
          </p:nvPr>
        </p:nvSpPr>
        <p:spPr bwMode="auto">
          <a:xfrm>
            <a:off x="864972" y="1455937"/>
            <a:ext cx="5864301" cy="5086905"/>
          </a:xfrm>
          <a:prstGeom prst="rect">
            <a:avLst/>
          </a:prstGeom>
        </p:spPr>
        <p:txBody>
          <a:bodyPr>
            <a:normAutofit fontScale="62500" lnSpcReduction="20000"/>
          </a:bodyPr>
          <a:lstStyle/>
          <a:p>
            <a:pPr marL="0" indent="0">
              <a:buNone/>
              <a:defRPr/>
            </a:pPr>
            <a:r>
              <a:rPr lang="en-US" b="1"/>
              <a:t>Title:</a:t>
            </a:r>
            <a:r>
              <a:rPr lang="en-US"/>
              <a:t> Flight Number vs. Launch Site</a:t>
            </a:r>
            <a:endParaRPr/>
          </a:p>
          <a:p>
            <a:pPr marL="0" indent="0">
              <a:buNone/>
              <a:defRPr/>
            </a:pPr>
            <a:r>
              <a:rPr lang="en-US" b="1"/>
              <a:t>X-axis:</a:t>
            </a:r>
            <a:r>
              <a:rPr lang="en-US"/>
              <a:t> Flight Number (0-4)</a:t>
            </a:r>
            <a:endParaRPr/>
          </a:p>
          <a:p>
            <a:pPr marL="0" indent="0">
              <a:buNone/>
              <a:defRPr/>
            </a:pPr>
            <a:r>
              <a:rPr lang="en-US" b="1"/>
              <a:t>Y-axis:</a:t>
            </a:r>
            <a:r>
              <a:rPr lang="en-US"/>
              <a:t> Launch Site (CCAFS SLC 40, VAFB SLC 4E)</a:t>
            </a:r>
            <a:endParaRPr/>
          </a:p>
          <a:p>
            <a:pPr marL="0" indent="0">
              <a:buNone/>
              <a:defRPr/>
            </a:pPr>
            <a:r>
              <a:rPr lang="en-US" b="1"/>
              <a:t>Data Points:</a:t>
            </a:r>
            <a:endParaRPr lang="en-US"/>
          </a:p>
          <a:p>
            <a:pPr>
              <a:defRPr/>
            </a:pPr>
            <a:r>
              <a:rPr lang="en-US"/>
              <a:t>Each point on the graph represents a single data record, with its corresponding flight number and launch site values.</a:t>
            </a:r>
            <a:endParaRPr/>
          </a:p>
          <a:p>
            <a:pPr>
              <a:defRPr/>
            </a:pPr>
            <a:r>
              <a:rPr lang="en-US"/>
              <a:t>The x-axis shows the flight numbers, ranging from 0 to 4.</a:t>
            </a:r>
            <a:endParaRPr/>
          </a:p>
          <a:p>
            <a:pPr>
              <a:defRPr/>
            </a:pPr>
            <a:r>
              <a:rPr lang="en-US"/>
              <a:t>The y-axis shows the two possible launch sites: CCAFS SLC 40 (red dots) and VAFB SLC 4E (blue dots).</a:t>
            </a:r>
            <a:endParaRPr/>
          </a:p>
          <a:p>
            <a:pPr marL="0" indent="0">
              <a:buNone/>
              <a:defRPr/>
            </a:pPr>
            <a:r>
              <a:rPr lang="en-US" b="1"/>
              <a:t>Key Observations:</a:t>
            </a:r>
            <a:endParaRPr lang="en-US"/>
          </a:p>
          <a:p>
            <a:pPr marL="0" indent="0">
              <a:buNone/>
              <a:defRPr/>
            </a:pPr>
            <a:r>
              <a:rPr lang="en-US"/>
              <a:t>From this scatter plot, we can observe some key patterns:</a:t>
            </a:r>
            <a:endParaRPr/>
          </a:p>
          <a:p>
            <a:pPr>
              <a:defRPr/>
            </a:pPr>
            <a:r>
              <a:rPr lang="en-US" b="1"/>
              <a:t>Separation of launch sites</a:t>
            </a:r>
            <a:r>
              <a:rPr lang="en-US"/>
              <a:t>: The data points for CCAFS SLC 40 (red dots) are clustered on the left side of the graph, while those for VAFB SLC 4E (blue dots) are clustered on the right side. This suggests that these two launch sites have distinct flight patterns.</a:t>
            </a:r>
            <a:endParaRPr/>
          </a:p>
          <a:p>
            <a:pPr>
              <a:defRPr/>
            </a:pPr>
            <a:r>
              <a:rPr lang="en-US" b="1"/>
              <a:t>No clear correlation</a:t>
            </a:r>
            <a:r>
              <a:rPr lang="en-US"/>
              <a:t>: There doesn’t appear to be a strong correlation between flight number and launch site. The data points don’t follow a specific pattern or trend.</a:t>
            </a:r>
            <a:endParaRPr/>
          </a:p>
          <a:p>
            <a:pPr marL="0" indent="0">
              <a:buNone/>
              <a:defRPr/>
            </a:pPr>
            <a:r>
              <a:rPr lang="en-US" b="1"/>
              <a:t>Insights:</a:t>
            </a:r>
            <a:endParaRPr lang="en-US"/>
          </a:p>
          <a:p>
            <a:pPr marL="0" indent="0">
              <a:buNone/>
              <a:defRPr/>
            </a:pPr>
            <a:r>
              <a:rPr lang="en-US"/>
              <a:t>Based on this scatter plot, we can infer that:</a:t>
            </a:r>
            <a:endParaRPr/>
          </a:p>
          <a:p>
            <a:pPr>
              <a:defRPr/>
            </a:pPr>
            <a:r>
              <a:rPr lang="en-US"/>
              <a:t>There are two distinct launch sites with different flight patterns (CCAFS SLC 40 and VAFB SLC 4E).</a:t>
            </a:r>
            <a:endParaRPr/>
          </a:p>
          <a:p>
            <a:pPr>
              <a:defRPr/>
            </a:pPr>
            <a:r>
              <a:rPr lang="en-US"/>
              <a:t>There is no apparent relationship between flight number and launch site.</a:t>
            </a:r>
            <a:endParaRPr/>
          </a:p>
          <a:p>
            <a:pPr>
              <a:defRPr/>
            </a:pPr>
            <a:r>
              <a:rPr lang="en-US"/>
              <a:t>This information could be useful for planning and scheduling future flights, as it highlights the differences in flight patterns between these two launch sites.</a:t>
            </a:r>
            <a:endParaRPr/>
          </a:p>
          <a:p>
            <a:pPr marL="0" indent="0">
              <a:lnSpc>
                <a:spcPct val="100000"/>
              </a:lnSpc>
              <a:spcBef>
                <a:spcPts val="1400"/>
              </a:spcBef>
              <a:buNone/>
              <a:defRPr/>
            </a:pP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Launch Site</a:t>
            </a:r>
            <a:endParaRPr lang="en-US">
              <a:solidFill>
                <a:srgbClr val="0B49CB"/>
              </a:solidFill>
            </a:endParaRPr>
          </a:p>
        </p:txBody>
      </p:sp>
      <p:pic>
        <p:nvPicPr>
          <p:cNvPr id="2" name="Picture 1"/>
          <p:cNvPicPr>
            <a:picLocks noChangeAspect="1"/>
          </p:cNvPicPr>
          <p:nvPr/>
        </p:nvPicPr>
        <p:blipFill>
          <a:blip r:embed="rId4"/>
          <a:stretch/>
        </p:blipFill>
        <p:spPr bwMode="auto">
          <a:xfrm>
            <a:off x="6729274" y="1455938"/>
            <a:ext cx="4891596" cy="326698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defRPr/>
            </a:pPr>
            <a:fld id="{5075537C-CA84-1446-933C-8E9D027F9201}" type="slidenum">
              <a:rPr lang="en-US"/>
              <a:t>2</a:t>
            </a:fld>
            <a:endParaRPr lang="en-US"/>
          </a:p>
        </p:txBody>
      </p:sp>
      <p:sp>
        <p:nvSpPr>
          <p:cNvPr id="10" name="Content Placeholder 2"/>
          <p:cNvSpPr txBox="1"/>
          <p:nvPr/>
        </p:nvSpPr>
        <p:spPr bwMode="auto">
          <a:xfrm>
            <a:off x="958697" y="2113240"/>
            <a:ext cx="5167086" cy="3320824"/>
          </a:xfrm>
          <a:prstGeom prst="rect">
            <a:avLst/>
          </a:prstGeom>
        </p:spPr>
        <p:txBody>
          <a:bodyPr lIns="91440" tIns="45720" rIns="91440" bIns="45720" anchor="t">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Executive Summary</a:t>
            </a:r>
            <a:endParaRPr/>
          </a:p>
          <a:p>
            <a:pPr>
              <a:lnSpc>
                <a:spcPct val="100000"/>
              </a:lnSpc>
              <a:spcBef>
                <a:spcPts val="1400"/>
              </a:spcBef>
              <a:defRPr/>
            </a:pPr>
            <a:r>
              <a:rPr lang="en-US" sz="2200">
                <a:solidFill>
                  <a:schemeClr val="accent3">
                    <a:lumMod val="25000"/>
                  </a:schemeClr>
                </a:solidFill>
                <a:latin typeface="Abadi"/>
              </a:rPr>
              <a:t>Introduction</a:t>
            </a:r>
            <a:endParaRPr/>
          </a:p>
          <a:p>
            <a:pPr>
              <a:lnSpc>
                <a:spcPct val="100000"/>
              </a:lnSpc>
              <a:spcBef>
                <a:spcPts val="1400"/>
              </a:spcBef>
              <a:defRPr/>
            </a:pPr>
            <a:r>
              <a:rPr lang="en-US" sz="2200">
                <a:solidFill>
                  <a:schemeClr val="accent3">
                    <a:lumMod val="25000"/>
                  </a:schemeClr>
                </a:solidFill>
                <a:latin typeface="Abadi"/>
              </a:rPr>
              <a:t>Methodology</a:t>
            </a:r>
            <a:endParaRPr/>
          </a:p>
          <a:p>
            <a:pPr>
              <a:lnSpc>
                <a:spcPct val="100000"/>
              </a:lnSpc>
              <a:spcBef>
                <a:spcPts val="1400"/>
              </a:spcBef>
              <a:defRPr/>
            </a:pPr>
            <a:r>
              <a:rPr lang="en-US" sz="2200">
                <a:solidFill>
                  <a:schemeClr val="accent3">
                    <a:lumMod val="25000"/>
                  </a:schemeClr>
                </a:solidFill>
                <a:latin typeface="Abadi"/>
              </a:rPr>
              <a:t>Results</a:t>
            </a:r>
            <a:endParaRPr/>
          </a:p>
          <a:p>
            <a:pPr>
              <a:lnSpc>
                <a:spcPct val="100000"/>
              </a:lnSpc>
              <a:spcBef>
                <a:spcPts val="1400"/>
              </a:spcBef>
              <a:defRPr/>
            </a:pPr>
            <a:r>
              <a:rPr lang="en-US" sz="2200">
                <a:solidFill>
                  <a:schemeClr val="accent3">
                    <a:lumMod val="25000"/>
                  </a:schemeClr>
                </a:solidFill>
                <a:latin typeface="Abadi"/>
              </a:rPr>
              <a:t>Conclusion</a:t>
            </a:r>
            <a:endParaRPr/>
          </a:p>
          <a:p>
            <a:pPr>
              <a:lnSpc>
                <a:spcPct val="100000"/>
              </a:lnSpc>
              <a:spcBef>
                <a:spcPts val="1400"/>
              </a:spcBef>
              <a:defRPr/>
            </a:pPr>
            <a:r>
              <a:rPr lang="en-US" sz="2200">
                <a:solidFill>
                  <a:schemeClr val="accent3">
                    <a:lumMod val="25000"/>
                  </a:schemeClr>
                </a:solidFill>
                <a:latin typeface="Abadi"/>
              </a:rPr>
              <a:t>Appendix</a:t>
            </a:r>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Outline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20</a:t>
            </a:fld>
            <a:endParaRPr lang="en-US"/>
          </a:p>
        </p:txBody>
      </p:sp>
      <p:sp>
        <p:nvSpPr>
          <p:cNvPr id="3" name="Content Placeholder 2"/>
          <p:cNvSpPr>
            <a:spLocks noGrp="1"/>
          </p:cNvSpPr>
          <p:nvPr>
            <p:ph type="body" sz="half" idx="4294967295"/>
          </p:nvPr>
        </p:nvSpPr>
        <p:spPr bwMode="auto">
          <a:xfrm>
            <a:off x="770010" y="1447060"/>
            <a:ext cx="5817221" cy="5140171"/>
          </a:xfrm>
          <a:prstGeom prst="rect">
            <a:avLst/>
          </a:prstGeom>
        </p:spPr>
        <p:txBody>
          <a:bodyPr>
            <a:normAutofit fontScale="55000" lnSpcReduction="20000"/>
          </a:bodyPr>
          <a:lstStyle/>
          <a:p>
            <a:pPr marL="0" indent="0">
              <a:buNone/>
              <a:defRPr/>
            </a:pPr>
            <a:r>
              <a:rPr lang="en-US" b="1"/>
              <a:t>Title:</a:t>
            </a:r>
            <a:r>
              <a:rPr lang="en-US"/>
              <a:t> Payload vs. Launch Site</a:t>
            </a:r>
            <a:endParaRPr/>
          </a:p>
          <a:p>
            <a:pPr marL="0" indent="0">
              <a:buNone/>
              <a:defRPr/>
            </a:pPr>
            <a:r>
              <a:rPr lang="en-US" b="1"/>
              <a:t>X-axis:</a:t>
            </a:r>
            <a:r>
              <a:rPr lang="en-US"/>
              <a:t> Payload (500.000000, 3170.000000)</a:t>
            </a:r>
            <a:endParaRPr/>
          </a:p>
          <a:p>
            <a:pPr marL="0" indent="0">
              <a:buNone/>
              <a:defRPr/>
            </a:pPr>
            <a:r>
              <a:rPr lang="en-US" b="1"/>
              <a:t>Y-axis:</a:t>
            </a:r>
            <a:r>
              <a:rPr lang="en-US"/>
              <a:t> Launch Site (CCAFS SLC 40, VAFB SLC 4E)</a:t>
            </a:r>
            <a:endParaRPr/>
          </a:p>
          <a:p>
            <a:pPr marL="0" indent="0">
              <a:buNone/>
              <a:defRPr/>
            </a:pPr>
            <a:r>
              <a:rPr lang="en-US" b="1"/>
              <a:t>Data Points:</a:t>
            </a:r>
            <a:endParaRPr lang="en-US"/>
          </a:p>
          <a:p>
            <a:pPr>
              <a:defRPr/>
            </a:pPr>
            <a:r>
              <a:rPr lang="en-US"/>
              <a:t>Each point on the graph represents a single data record, with its corresponding payload and launch site values.</a:t>
            </a:r>
            <a:endParaRPr/>
          </a:p>
          <a:p>
            <a:pPr>
              <a:defRPr/>
            </a:pPr>
            <a:r>
              <a:rPr lang="en-US"/>
              <a:t>The x-axis shows the payloads, ranging from approximately 500 to 3170 kg.</a:t>
            </a:r>
            <a:endParaRPr/>
          </a:p>
          <a:p>
            <a:pPr>
              <a:defRPr/>
            </a:pPr>
            <a:r>
              <a:rPr lang="en-US"/>
              <a:t>The y-axis shows the two possible launch sites: CCAFS SLC 40 (red dots) and VAFB SLC 4E (blue dots).</a:t>
            </a:r>
            <a:endParaRPr/>
          </a:p>
          <a:p>
            <a:pPr marL="0" indent="0">
              <a:buNone/>
              <a:defRPr/>
            </a:pPr>
            <a:r>
              <a:rPr lang="en-US" b="1"/>
              <a:t>Key Observations:</a:t>
            </a:r>
            <a:endParaRPr lang="en-US"/>
          </a:p>
          <a:p>
            <a:pPr marL="0" indent="0">
              <a:buNone/>
              <a:defRPr/>
            </a:pPr>
            <a:r>
              <a:rPr lang="en-US"/>
              <a:t>From this scatter plot, we can observe some key patterns:</a:t>
            </a:r>
            <a:endParaRPr/>
          </a:p>
          <a:p>
            <a:pPr>
              <a:defRPr/>
            </a:pPr>
            <a:r>
              <a:rPr lang="en-US" b="1"/>
              <a:t>Payload range</a:t>
            </a:r>
            <a:r>
              <a:rPr lang="en-US"/>
              <a:t>: The data points show a wide range of payloads, from approximately 500 to 3170 kg.</a:t>
            </a:r>
            <a:endParaRPr/>
          </a:p>
          <a:p>
            <a:pPr>
              <a:defRPr/>
            </a:pPr>
            <a:r>
              <a:rPr lang="en-US" b="1"/>
              <a:t>Launch site clustering</a:t>
            </a:r>
            <a:r>
              <a:rPr lang="en-US"/>
              <a:t>: The red dots (CCAFS SLC 40) tend to cluster around the lower payload values, while the blue dots (VAFB SLC 4E) tend to cluster around the higher payload values. This suggests that CCAFS SLC 40 is more commonly used for smaller payloads, while VAFB SLC 4E is more commonly used for larger payloads.</a:t>
            </a:r>
            <a:endParaRPr/>
          </a:p>
          <a:p>
            <a:pPr>
              <a:defRPr/>
            </a:pPr>
            <a:r>
              <a:rPr lang="en-US" b="1"/>
              <a:t>Correlation</a:t>
            </a:r>
            <a:r>
              <a:rPr lang="en-US"/>
              <a:t>: There appears to be a positive correlation between payload and launch site. Larger payloads are typically associated with VAFB SLC 4E, while smaller payloads are typically associated with CCAFS SLC 40.</a:t>
            </a:r>
            <a:endParaRPr/>
          </a:p>
          <a:p>
            <a:pPr marL="0" indent="0">
              <a:buNone/>
              <a:defRPr/>
            </a:pPr>
            <a:r>
              <a:rPr lang="en-US" b="1"/>
              <a:t>Insights:</a:t>
            </a:r>
            <a:r>
              <a:rPr lang="en-US"/>
              <a:t> Based on this scatter plot, we can infer that:</a:t>
            </a:r>
            <a:endParaRPr/>
          </a:p>
          <a:p>
            <a:pPr>
              <a:defRPr/>
            </a:pPr>
            <a:r>
              <a:rPr lang="en-US"/>
              <a:t>Payload size is an important factor in determining which launch site to use.</a:t>
            </a:r>
            <a:endParaRPr/>
          </a:p>
          <a:p>
            <a:pPr>
              <a:defRPr/>
            </a:pPr>
            <a:r>
              <a:rPr lang="en-US"/>
              <a:t>CCAFS SLC 40 is well-suited for smaller payloads, while VAFB SLC 4E is better suited for larger payloads.</a:t>
            </a:r>
            <a:endParaRPr/>
          </a:p>
          <a:p>
            <a:pPr>
              <a:defRPr/>
            </a:pPr>
            <a:r>
              <a:rPr lang="en-US"/>
              <a:t>This information could be useful for mission planning and payload optimization, as it highlights the relationship between payload size and launch site.</a:t>
            </a:r>
            <a:endParaRPr/>
          </a:p>
          <a:p>
            <a:pPr marL="0" indent="0">
              <a:lnSpc>
                <a:spcPct val="100000"/>
              </a:lnSpc>
              <a:spcBef>
                <a:spcPts val="1400"/>
              </a:spcBef>
              <a:buNone/>
              <a:defRPr/>
            </a:pP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Launch Site</a:t>
            </a:r>
            <a:endParaRPr/>
          </a:p>
        </p:txBody>
      </p:sp>
      <p:pic>
        <p:nvPicPr>
          <p:cNvPr id="2" name="Picture 1"/>
          <p:cNvPicPr>
            <a:picLocks noChangeAspect="1"/>
          </p:cNvPicPr>
          <p:nvPr/>
        </p:nvPicPr>
        <p:blipFill>
          <a:blip r:embed="rId4"/>
          <a:stretch/>
        </p:blipFill>
        <p:spPr bwMode="auto">
          <a:xfrm>
            <a:off x="6871317" y="1389883"/>
            <a:ext cx="4482482" cy="481560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21</a:t>
            </a:fld>
            <a:endParaRPr lang="en-US"/>
          </a:p>
        </p:txBody>
      </p:sp>
      <p:sp>
        <p:nvSpPr>
          <p:cNvPr id="3" name="Content Placeholder 2"/>
          <p:cNvSpPr>
            <a:spLocks noGrp="1"/>
          </p:cNvSpPr>
          <p:nvPr>
            <p:ph type="body" sz="half" idx="4294967295"/>
          </p:nvPr>
        </p:nvSpPr>
        <p:spPr bwMode="auto">
          <a:xfrm>
            <a:off x="770011" y="1340527"/>
            <a:ext cx="5346703" cy="5380947"/>
          </a:xfrm>
          <a:prstGeom prst="rect">
            <a:avLst/>
          </a:prstGeom>
        </p:spPr>
        <p:txBody>
          <a:bodyPr>
            <a:normAutofit fontScale="55000" lnSpcReduction="20000"/>
          </a:bodyPr>
          <a:lstStyle/>
          <a:p>
            <a:pPr marL="0" indent="0">
              <a:buNone/>
              <a:defRPr/>
            </a:pPr>
            <a:r>
              <a:rPr lang="en-US" b="1"/>
              <a:t>Title:</a:t>
            </a:r>
            <a:r>
              <a:rPr lang="en-US"/>
              <a:t> Success Rate by Orbit Type</a:t>
            </a:r>
            <a:endParaRPr/>
          </a:p>
          <a:p>
            <a:pPr marL="0" indent="0">
              <a:buNone/>
              <a:defRPr/>
            </a:pPr>
            <a:r>
              <a:rPr lang="en-US" b="1"/>
              <a:t>Orbit Types:</a:t>
            </a:r>
            <a:endParaRPr lang="en-US"/>
          </a:p>
          <a:p>
            <a:pPr>
              <a:defRPr/>
            </a:pPr>
            <a:r>
              <a:rPr lang="en-US"/>
              <a:t>Low Earth Orbit (LEO)</a:t>
            </a:r>
            <a:endParaRPr/>
          </a:p>
          <a:p>
            <a:pPr>
              <a:defRPr/>
            </a:pPr>
            <a:r>
              <a:rPr lang="en-US"/>
              <a:t>Medium Earth Orbit (MEO)</a:t>
            </a:r>
            <a:endParaRPr/>
          </a:p>
          <a:p>
            <a:pPr>
              <a:defRPr/>
            </a:pPr>
            <a:r>
              <a:rPr lang="en-US"/>
              <a:t>Geosynchronous Orbit (GEO)</a:t>
            </a:r>
            <a:endParaRPr/>
          </a:p>
          <a:p>
            <a:pPr marL="0" indent="0">
              <a:buNone/>
              <a:defRPr/>
            </a:pPr>
            <a:r>
              <a:rPr lang="en-US" b="1"/>
              <a:t>Success Rates:</a:t>
            </a:r>
            <a:endParaRPr lang="en-US"/>
          </a:p>
          <a:p>
            <a:pPr>
              <a:defRPr/>
            </a:pPr>
            <a:r>
              <a:rPr lang="en-US"/>
              <a:t>LEO: 85% (27/32)</a:t>
            </a:r>
            <a:endParaRPr/>
          </a:p>
          <a:p>
            <a:pPr>
              <a:defRPr/>
            </a:pPr>
            <a:r>
              <a:rPr lang="en-US"/>
              <a:t>MEO: 75% (15/20)</a:t>
            </a:r>
            <a:endParaRPr/>
          </a:p>
          <a:p>
            <a:pPr>
              <a:defRPr/>
            </a:pPr>
            <a:r>
              <a:rPr lang="en-US"/>
              <a:t>GEO: 90% (9/10)</a:t>
            </a:r>
            <a:endParaRPr/>
          </a:p>
          <a:p>
            <a:pPr marL="0" indent="0">
              <a:buNone/>
              <a:defRPr/>
            </a:pPr>
            <a:r>
              <a:rPr lang="en-US" b="1"/>
              <a:t>Key Observations:</a:t>
            </a:r>
            <a:endParaRPr lang="en-US"/>
          </a:p>
          <a:p>
            <a:pPr marL="0" indent="0">
              <a:buNone/>
              <a:defRPr/>
            </a:pPr>
            <a:r>
              <a:rPr lang="en-US"/>
              <a:t>From this bar chart, we can observe the following key patterns:</a:t>
            </a:r>
            <a:endParaRPr/>
          </a:p>
          <a:p>
            <a:pPr>
              <a:defRPr/>
            </a:pPr>
            <a:r>
              <a:rPr lang="en-US" b="1"/>
              <a:t>Overall Success Rate</a:t>
            </a:r>
            <a:r>
              <a:rPr lang="en-US"/>
              <a:t>: The overall success rate across all orbit types is approximately 82% (51/62).</a:t>
            </a:r>
            <a:endParaRPr/>
          </a:p>
          <a:p>
            <a:pPr>
              <a:defRPr/>
            </a:pPr>
            <a:r>
              <a:rPr lang="en-US" b="1"/>
              <a:t>Orbit Type Differences</a:t>
            </a:r>
            <a:r>
              <a:rPr lang="en-US"/>
              <a:t>: There are noticeable differences in success rates between orbit types. LEO has the highest success rate at 85%, while GEO has the lowest with a single failure.</a:t>
            </a:r>
            <a:endParaRPr/>
          </a:p>
          <a:p>
            <a:pPr>
              <a:defRPr/>
            </a:pPr>
            <a:r>
              <a:rPr lang="en-US" b="1"/>
              <a:t>Variability within Orbit Types</a:t>
            </a:r>
            <a:r>
              <a:rPr lang="en-US"/>
              <a:t>: Within each orbit type, there is some variability in success rates. For example, MEO has a relatively lower success rate compared to LEO and GEO.</a:t>
            </a:r>
            <a:endParaRPr/>
          </a:p>
          <a:p>
            <a:pPr marL="0" indent="0">
              <a:buNone/>
              <a:defRPr/>
            </a:pPr>
            <a:r>
              <a:rPr lang="en-US" b="1"/>
              <a:t>Insights:</a:t>
            </a:r>
            <a:endParaRPr lang="en-US"/>
          </a:p>
          <a:p>
            <a:pPr marL="0" indent="0">
              <a:buNone/>
              <a:defRPr/>
            </a:pPr>
            <a:r>
              <a:rPr lang="en-US"/>
              <a:t>Based on this bar chart, we can infer that:</a:t>
            </a:r>
            <a:endParaRPr/>
          </a:p>
          <a:p>
            <a:pPr>
              <a:defRPr/>
            </a:pPr>
            <a:r>
              <a:rPr lang="en-US"/>
              <a:t>LEO appears to be the most reliable orbit type, with an extremely high success rate.</a:t>
            </a:r>
            <a:endParaRPr/>
          </a:p>
          <a:p>
            <a:pPr>
              <a:defRPr/>
            </a:pPr>
            <a:r>
              <a:rPr lang="en-US"/>
              <a:t>MEO has a moderate success rate, indicating some challenges or uncertainties in achieving successful orbits.</a:t>
            </a:r>
            <a:endParaRPr/>
          </a:p>
          <a:p>
            <a:pPr>
              <a:defRPr/>
            </a:pPr>
            <a:r>
              <a:rPr lang="en-US"/>
              <a:t>GEO is relatively less successful compared to LEO and MEO, possibly due to its higher altitude or more complex orbital dynamics.</a:t>
            </a:r>
            <a:endParaRPr/>
          </a:p>
          <a:p>
            <a:pPr marL="0" indent="0">
              <a:lnSpc>
                <a:spcPct val="100000"/>
              </a:lnSpc>
              <a:spcBef>
                <a:spcPts val="1400"/>
              </a:spcBef>
              <a:buNone/>
              <a:defRPr/>
            </a:pP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 Rate vs. Orbit Type</a:t>
            </a:r>
            <a:endParaRPr lang="en-US">
              <a:solidFill>
                <a:srgbClr val="0B49CB"/>
              </a:solidFill>
            </a:endParaRPr>
          </a:p>
        </p:txBody>
      </p:sp>
      <p:pic>
        <p:nvPicPr>
          <p:cNvPr id="2" name="Picture 1"/>
          <p:cNvPicPr>
            <a:picLocks noChangeAspect="1"/>
          </p:cNvPicPr>
          <p:nvPr/>
        </p:nvPicPr>
        <p:blipFill>
          <a:blip r:embed="rId4"/>
          <a:stretch/>
        </p:blipFill>
        <p:spPr bwMode="auto">
          <a:xfrm>
            <a:off x="6693762" y="1570410"/>
            <a:ext cx="4782953" cy="478593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22</a:t>
            </a:fld>
            <a:endParaRPr lang="en-US"/>
          </a:p>
        </p:txBody>
      </p:sp>
      <p:sp>
        <p:nvSpPr>
          <p:cNvPr id="3" name="Content Placeholder 2"/>
          <p:cNvSpPr>
            <a:spLocks noGrp="1"/>
          </p:cNvSpPr>
          <p:nvPr>
            <p:ph type="body" sz="half" idx="4294967295"/>
          </p:nvPr>
        </p:nvSpPr>
        <p:spPr bwMode="auto">
          <a:xfrm>
            <a:off x="770011" y="1367161"/>
            <a:ext cx="5595278" cy="5291091"/>
          </a:xfrm>
          <a:prstGeom prst="rect">
            <a:avLst/>
          </a:prstGeom>
        </p:spPr>
        <p:txBody>
          <a:bodyPr vertOverflow="overflow" horzOverflow="overflow" vert="horz" wrap="square" lIns="91440" tIns="45720" rIns="91440" bIns="45720" numCol="1" spcCol="0" rtlCol="0" fromWordArt="0" anchor="t" anchorCtr="0" forceAA="0" upright="0" compatLnSpc="0">
            <a:normAutofit fontScale="75000" lnSpcReduction="5000"/>
          </a:bodyPr>
          <a:lstStyle/>
          <a:p>
            <a:pPr marL="0" indent="0">
              <a:buNone/>
              <a:defRPr/>
            </a:pPr>
            <a:r>
              <a:rPr lang="en-US" sz="1200" b="1">
                <a:latin typeface="Arial"/>
                <a:ea typeface="Arial"/>
                <a:cs typeface="Arial"/>
              </a:rPr>
              <a:t>Title:</a:t>
            </a:r>
            <a:r>
              <a:rPr lang="en-US" sz="1200">
                <a:latin typeface="Arial"/>
                <a:ea typeface="Arial"/>
                <a:cs typeface="Arial"/>
              </a:rPr>
              <a:t> Flight Number vs. Orbit Type</a:t>
            </a:r>
            <a:endParaRPr sz="1200">
              <a:latin typeface="Arial"/>
              <a:cs typeface="Arial"/>
            </a:endParaRPr>
          </a:p>
          <a:p>
            <a:pPr marL="0" indent="0">
              <a:buNone/>
              <a:defRPr/>
            </a:pPr>
            <a:r>
              <a:rPr lang="en-US" sz="1200" b="1">
                <a:latin typeface="Arial"/>
                <a:ea typeface="Arial"/>
                <a:cs typeface="Arial"/>
              </a:rPr>
              <a:t>X-Axis:</a:t>
            </a:r>
            <a:r>
              <a:rPr lang="en-US" sz="1200">
                <a:latin typeface="Arial"/>
                <a:ea typeface="Arial"/>
                <a:cs typeface="Arial"/>
              </a:rPr>
              <a:t> Flight Number (1-62)</a:t>
            </a:r>
            <a:endParaRPr sz="1200">
              <a:latin typeface="Arial"/>
              <a:cs typeface="Arial"/>
            </a:endParaRPr>
          </a:p>
          <a:p>
            <a:pPr marL="0" indent="0">
              <a:buNone/>
              <a:defRPr/>
            </a:pPr>
            <a:r>
              <a:rPr lang="en-US" sz="1200" b="1">
                <a:latin typeface="Arial"/>
                <a:ea typeface="Arial"/>
                <a:cs typeface="Arial"/>
              </a:rPr>
              <a:t>Y-Axis:</a:t>
            </a:r>
            <a:r>
              <a:rPr lang="en-US" sz="1200">
                <a:latin typeface="Arial"/>
                <a:ea typeface="Arial"/>
                <a:cs typeface="Arial"/>
              </a:rPr>
              <a:t> Orbit Type (Low Earth Orbit, Medium Earth Orbit, Geosynchronous Orbit, and Uncontrolled Ocean Landing)</a:t>
            </a:r>
            <a:endParaRPr sz="1200">
              <a:latin typeface="Arial"/>
              <a:cs typeface="Arial"/>
            </a:endParaRPr>
          </a:p>
          <a:p>
            <a:pPr marL="0" indent="0">
              <a:buNone/>
              <a:defRPr/>
            </a:pPr>
            <a:r>
              <a:rPr lang="en-US" sz="1200" b="1">
                <a:latin typeface="Arial"/>
                <a:ea typeface="Arial"/>
                <a:cs typeface="Arial"/>
              </a:rPr>
              <a:t>Points:</a:t>
            </a:r>
            <a:endParaRPr sz="1200">
              <a:latin typeface="Arial"/>
              <a:cs typeface="Arial"/>
            </a:endParaRPr>
          </a:p>
          <a:p>
            <a:pPr>
              <a:defRPr/>
            </a:pPr>
            <a:r>
              <a:rPr lang="en-US" sz="1200">
                <a:latin typeface="Arial"/>
                <a:ea typeface="Arial"/>
                <a:cs typeface="Arial"/>
              </a:rPr>
              <a:t>Each point represents a single flight with its corresponding orbit type.</a:t>
            </a:r>
            <a:endParaRPr sz="1200">
              <a:latin typeface="Arial"/>
              <a:cs typeface="Arial"/>
            </a:endParaRPr>
          </a:p>
          <a:p>
            <a:pPr>
              <a:defRPr/>
            </a:pPr>
            <a:r>
              <a:rPr lang="en-US" sz="1200">
                <a:latin typeface="Arial"/>
                <a:ea typeface="Arial"/>
                <a:cs typeface="Arial"/>
              </a:rPr>
              <a:t>The points are color-coded based on the success or failure of each flight:</a:t>
            </a:r>
            <a:endParaRPr sz="1200">
              <a:latin typeface="Arial"/>
              <a:cs typeface="Arial"/>
            </a:endParaRPr>
          </a:p>
          <a:p>
            <a:pPr lvl="1">
              <a:defRPr/>
            </a:pPr>
            <a:r>
              <a:rPr lang="en-US" sz="1200" b="1">
                <a:latin typeface="Arial"/>
                <a:ea typeface="Arial"/>
                <a:cs typeface="Arial"/>
              </a:rPr>
              <a:t>Success</a:t>
            </a:r>
            <a:r>
              <a:rPr lang="en-US" sz="1200">
                <a:latin typeface="Arial"/>
                <a:ea typeface="Arial"/>
                <a:cs typeface="Arial"/>
              </a:rPr>
              <a:t>: Green circles</a:t>
            </a:r>
            <a:endParaRPr sz="1200">
              <a:latin typeface="Arial"/>
              <a:cs typeface="Arial"/>
            </a:endParaRPr>
          </a:p>
          <a:p>
            <a:pPr lvl="1">
              <a:defRPr/>
            </a:pPr>
            <a:r>
              <a:rPr lang="en-US" sz="1200" b="1">
                <a:latin typeface="Arial"/>
                <a:ea typeface="Arial"/>
                <a:cs typeface="Arial"/>
              </a:rPr>
              <a:t>Failure</a:t>
            </a:r>
            <a:r>
              <a:rPr lang="en-US" sz="1200">
                <a:latin typeface="Arial"/>
                <a:ea typeface="Arial"/>
                <a:cs typeface="Arial"/>
              </a:rPr>
              <a:t>: Red crosses</a:t>
            </a:r>
            <a:endParaRPr sz="1200">
              <a:latin typeface="Arial"/>
              <a:cs typeface="Arial"/>
            </a:endParaRPr>
          </a:p>
          <a:p>
            <a:pPr marL="0" indent="0">
              <a:buNone/>
              <a:defRPr/>
            </a:pPr>
            <a:r>
              <a:rPr lang="en-US" sz="1200" b="1">
                <a:latin typeface="Arial"/>
                <a:ea typeface="Arial"/>
                <a:cs typeface="Arial"/>
              </a:rPr>
              <a:t>Key Observations:</a:t>
            </a:r>
            <a:endParaRPr sz="1200">
              <a:latin typeface="Arial"/>
              <a:cs typeface="Arial"/>
            </a:endParaRPr>
          </a:p>
          <a:p>
            <a:pPr marL="0" indent="0">
              <a:buNone/>
              <a:defRPr/>
            </a:pPr>
            <a:r>
              <a:rPr lang="en-US" sz="1200">
                <a:latin typeface="Arial"/>
                <a:ea typeface="Arial"/>
                <a:cs typeface="Arial"/>
              </a:rPr>
              <a:t>From this scatter plot, we can see that there is no obvious correlation between the flight number and orbit type. However, there are some interesting patterns and insights that emerge:</a:t>
            </a:r>
            <a:endParaRPr sz="1200">
              <a:latin typeface="Arial"/>
              <a:cs typeface="Arial"/>
            </a:endParaRPr>
          </a:p>
          <a:p>
            <a:pPr lvl="1">
              <a:defRPr/>
            </a:pPr>
            <a:r>
              <a:rPr lang="en-US" sz="1200" b="1">
                <a:latin typeface="Arial"/>
                <a:ea typeface="Arial"/>
                <a:cs typeface="Arial"/>
              </a:rPr>
              <a:t>Most </a:t>
            </a:r>
            <a:r>
              <a:rPr lang="en-US" sz="1200" b="1">
                <a:latin typeface="Arial"/>
                <a:ea typeface="Arial"/>
                <a:cs typeface="Arial"/>
              </a:rPr>
              <a:t>flights in LEO</a:t>
            </a:r>
            <a:r>
              <a:rPr lang="en-US" sz="1200">
                <a:latin typeface="Arial"/>
                <a:ea typeface="Arial"/>
                <a:cs typeface="Arial"/>
              </a:rPr>
              <a:t>: The majority of flights (around 40) are in Low Earth Orbit (LEO), with a mix of successful and unsuccessful outcomes</a:t>
            </a:r>
            <a:r>
              <a:rPr lang="en-US" sz="1200">
                <a:latin typeface="Arial"/>
                <a:ea typeface="Arial"/>
                <a:cs typeface="Arial"/>
              </a:rPr>
              <a:t>.</a:t>
            </a:r>
            <a:endParaRPr sz="1200">
              <a:latin typeface="Arial"/>
              <a:cs typeface="Arial"/>
            </a:endParaRPr>
          </a:p>
          <a:p>
            <a:pPr lvl="1">
              <a:defRPr/>
            </a:pPr>
            <a:r>
              <a:rPr lang="en-US" sz="1200" b="1">
                <a:latin typeface="Arial"/>
                <a:ea typeface="Arial"/>
                <a:cs typeface="Arial"/>
              </a:rPr>
              <a:t>MEO and GEO flights cluster together</a:t>
            </a:r>
            <a:r>
              <a:rPr lang="en-US" sz="1200">
                <a:latin typeface="Arial"/>
                <a:ea typeface="Arial"/>
                <a:cs typeface="Arial"/>
              </a:rPr>
              <a:t>: Flights in Medium Earth Orbit (MEO) and Geosynchronous Orbit (GEO) tend to cluster together, suggesting that these orbit types may have similar characteristics or challenges.</a:t>
            </a:r>
            <a:endParaRPr sz="1200">
              <a:latin typeface="Arial"/>
              <a:cs typeface="Arial"/>
            </a:endParaRPr>
          </a:p>
          <a:p>
            <a:pPr lvl="1">
              <a:defRPr/>
            </a:pPr>
            <a:r>
              <a:rPr lang="en-US" sz="1200" b="1">
                <a:latin typeface="Arial"/>
                <a:ea typeface="Arial"/>
                <a:cs typeface="Arial"/>
              </a:rPr>
              <a:t>Uncontrolled Ocean Landings are rare</a:t>
            </a:r>
            <a:r>
              <a:rPr lang="en-US" sz="1200">
                <a:latin typeface="Arial"/>
                <a:ea typeface="Arial"/>
                <a:cs typeface="Arial"/>
              </a:rPr>
              <a:t>: There are only a few instances of Uncontrolled Ocean Landings, which could indicate that these missions are relatively rare or pose significant risks</a:t>
            </a:r>
            <a:r>
              <a:rPr lang="en-US" sz="1200">
                <a:latin typeface="Arial"/>
                <a:ea typeface="Arial"/>
                <a:cs typeface="Arial"/>
              </a:rPr>
              <a:t>.</a:t>
            </a:r>
            <a:endParaRPr sz="1200">
              <a:latin typeface="Arial"/>
              <a:cs typeface="Arial"/>
            </a:endParaRPr>
          </a:p>
          <a:p>
            <a:pPr marL="0" indent="0">
              <a:buNone/>
              <a:defRPr/>
            </a:pPr>
            <a:r>
              <a:rPr lang="en-US" sz="1200" b="1">
                <a:latin typeface="Arial"/>
                <a:ea typeface="Arial"/>
                <a:cs typeface="Arial"/>
              </a:rPr>
              <a:t>Insights:</a:t>
            </a:r>
            <a:endParaRPr sz="1200">
              <a:latin typeface="Arial"/>
              <a:cs typeface="Arial"/>
            </a:endParaRPr>
          </a:p>
          <a:p>
            <a:pPr marL="0" indent="0">
              <a:buNone/>
              <a:defRPr/>
            </a:pPr>
            <a:r>
              <a:rPr lang="en-US" sz="1200">
                <a:latin typeface="Arial"/>
                <a:ea typeface="Arial"/>
                <a:cs typeface="Arial"/>
              </a:rPr>
              <a:t>Based on this scatter plot, we can infer that:</a:t>
            </a:r>
            <a:endParaRPr sz="1200">
              <a:latin typeface="Arial"/>
              <a:cs typeface="Arial"/>
            </a:endParaRPr>
          </a:p>
          <a:p>
            <a:pPr>
              <a:defRPr/>
            </a:pPr>
            <a:r>
              <a:rPr lang="en-US" sz="1200">
                <a:latin typeface="Arial"/>
                <a:ea typeface="Arial"/>
                <a:cs typeface="Arial"/>
              </a:rPr>
              <a:t>The success rate of flights in LEO is relatively high, indicating that the challenges associated with reaching and maintaining orbit in this altitude range may be well understood and manageable.</a:t>
            </a:r>
            <a:endParaRPr sz="1200">
              <a:latin typeface="Arial"/>
              <a:cs typeface="Arial"/>
            </a:endParaRPr>
          </a:p>
          <a:p>
            <a:pPr>
              <a:defRPr/>
            </a:pPr>
            <a:r>
              <a:rPr lang="en-US" sz="1200">
                <a:latin typeface="Arial"/>
                <a:ea typeface="Arial"/>
                <a:cs typeface="Arial"/>
              </a:rPr>
              <a:t>Flights in MEO and GEO may require more specialized design or operational considerations to achieve successful outcomes. Further analysis could help identify specific factors driving these differences.</a:t>
            </a:r>
            <a:endParaRPr sz="1200">
              <a:latin typeface="Arial"/>
              <a:cs typeface="Arial"/>
            </a:endParaRPr>
          </a:p>
          <a:p>
            <a:pPr>
              <a:defRPr/>
            </a:pPr>
            <a:r>
              <a:rPr lang="en-US" sz="1200">
                <a:latin typeface="Arial"/>
                <a:ea typeface="Arial"/>
                <a:cs typeface="Arial"/>
              </a:rPr>
              <a:t>The rarity of Uncontrolled Ocean Landings suggests that these missions might be considered high-risk or low-priority, which could inform decision-making processes for future launches.</a:t>
            </a:r>
            <a:endParaRPr sz="1200">
              <a:latin typeface="Arial"/>
              <a:cs typeface="Arial"/>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Orbit Type</a:t>
            </a:r>
            <a:endParaRPr lang="en-US">
              <a:solidFill>
                <a:srgbClr val="0B49CB"/>
              </a:solidFill>
            </a:endParaRPr>
          </a:p>
        </p:txBody>
      </p:sp>
      <p:pic>
        <p:nvPicPr>
          <p:cNvPr id="2" name="Picture 1"/>
          <p:cNvPicPr>
            <a:picLocks noChangeAspect="1"/>
          </p:cNvPicPr>
          <p:nvPr/>
        </p:nvPicPr>
        <p:blipFill>
          <a:blip r:embed="rId4"/>
          <a:stretch/>
        </p:blipFill>
        <p:spPr bwMode="auto">
          <a:xfrm>
            <a:off x="6560598" y="1620704"/>
            <a:ext cx="4793201" cy="407823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23</a:t>
            </a:fld>
            <a:endParaRPr lang="en-US"/>
          </a:p>
        </p:txBody>
      </p:sp>
      <p:sp>
        <p:nvSpPr>
          <p:cNvPr id="3" name="Content Placeholder 2"/>
          <p:cNvSpPr>
            <a:spLocks noGrp="1"/>
          </p:cNvSpPr>
          <p:nvPr>
            <p:ph type="body" sz="half" idx="4294967295"/>
          </p:nvPr>
        </p:nvSpPr>
        <p:spPr bwMode="auto">
          <a:xfrm>
            <a:off x="770011" y="1420426"/>
            <a:ext cx="4636490" cy="4793942"/>
          </a:xfrm>
          <a:prstGeom prst="rect">
            <a:avLst/>
          </a:prstGeom>
        </p:spPr>
        <p:txBody>
          <a:bodyPr>
            <a:noAutofit/>
          </a:bodyPr>
          <a:lstStyle/>
          <a:p>
            <a:pPr marL="0" indent="0">
              <a:buNone/>
              <a:defRPr/>
            </a:pPr>
            <a:r>
              <a:rPr lang="en-US" sz="1000" b="1"/>
              <a:t>Title:</a:t>
            </a:r>
            <a:r>
              <a:rPr lang="en-US" sz="1000"/>
              <a:t> Payload vs. Orbit Type (2010-2022)</a:t>
            </a:r>
            <a:endParaRPr/>
          </a:p>
          <a:p>
            <a:pPr marL="0" indent="0">
              <a:buNone/>
              <a:defRPr/>
            </a:pPr>
            <a:r>
              <a:rPr lang="en-US" sz="1000" b="1"/>
              <a:t>X-Axis:</a:t>
            </a:r>
            <a:r>
              <a:rPr lang="en-US" sz="1000"/>
              <a:t> Payload Mass (in kg)</a:t>
            </a:r>
            <a:endParaRPr/>
          </a:p>
          <a:p>
            <a:pPr marL="0" indent="0">
              <a:buNone/>
              <a:defRPr/>
            </a:pPr>
            <a:r>
              <a:rPr lang="en-US" sz="1000" b="1"/>
              <a:t>Y-Axis:</a:t>
            </a:r>
            <a:r>
              <a:rPr lang="en-US" sz="1000"/>
              <a:t> Orbit Type (LEO, GTO, GEO, etc.)</a:t>
            </a:r>
            <a:endParaRPr/>
          </a:p>
          <a:p>
            <a:pPr marL="0" indent="0">
              <a:buNone/>
              <a:defRPr/>
            </a:pPr>
            <a:r>
              <a:rPr lang="en-US" sz="1000" b="1"/>
              <a:t>Scatter Plot:</a:t>
            </a:r>
            <a:endParaRPr lang="en-US" sz="1000"/>
          </a:p>
          <a:p>
            <a:pPr>
              <a:defRPr/>
            </a:pPr>
            <a:r>
              <a:rPr lang="en-US" sz="1000"/>
              <a:t>Each point on the scatter plot represents a specific mission with its corresponding payload mass and orbit type.</a:t>
            </a:r>
            <a:endParaRPr/>
          </a:p>
          <a:p>
            <a:pPr>
              <a:defRPr/>
            </a:pPr>
            <a:r>
              <a:rPr lang="en-US" sz="1000"/>
              <a:t>The x-axis shows the payload mass in kilograms, ranging from 0 to 25,000 kg.</a:t>
            </a:r>
            <a:endParaRPr/>
          </a:p>
          <a:p>
            <a:pPr>
              <a:defRPr/>
            </a:pPr>
            <a:r>
              <a:rPr lang="en-US" sz="1000"/>
              <a:t>The y-axis shows the orbit type, categorized into Low Earth Orbit (LEO), Geosynchronous Transfer Orbit (GTO), Geostationary Orbit (GEO), etc.</a:t>
            </a:r>
            <a:endParaRPr/>
          </a:p>
          <a:p>
            <a:pPr marL="0" indent="0">
              <a:buNone/>
              <a:defRPr/>
            </a:pPr>
            <a:r>
              <a:rPr lang="en-US" sz="1000" b="1"/>
              <a:t>Key Observations:</a:t>
            </a:r>
            <a:endParaRPr lang="en-US" sz="1000"/>
          </a:p>
          <a:p>
            <a:pPr marL="0" indent="0">
              <a:buNone/>
              <a:defRPr/>
            </a:pPr>
            <a:r>
              <a:rPr lang="en-US" sz="1000"/>
              <a:t>From this scatter plot, we can see that:</a:t>
            </a:r>
            <a:endParaRPr/>
          </a:p>
          <a:p>
            <a:pPr lvl="1">
              <a:defRPr/>
            </a:pPr>
            <a:r>
              <a:rPr lang="en-US" sz="1000"/>
              <a:t>There is a general trend of higher payload masses being associated with more distant orbits (e.g., GTO and GEO).</a:t>
            </a:r>
            <a:endParaRPr/>
          </a:p>
          <a:p>
            <a:pPr lvl="1">
              <a:defRPr/>
            </a:pPr>
            <a:r>
              <a:rPr lang="en-US" sz="1000"/>
              <a:t>However, there are also some instances where lower payload masses are used for more distant orbits.</a:t>
            </a:r>
            <a:endParaRPr/>
          </a:p>
          <a:p>
            <a:pPr lvl="1">
              <a:defRPr/>
            </a:pPr>
            <a:r>
              <a:rPr lang="en-US" sz="1000"/>
              <a:t>Some payloads seem to be optimized for specific orbit types, such as the clustering of LEO missions around 1-2 kg payload masses.</a:t>
            </a:r>
            <a:endParaRPr/>
          </a:p>
          <a:p>
            <a:pPr marL="0" indent="0">
              <a:buNone/>
              <a:defRPr/>
            </a:pPr>
            <a:r>
              <a:rPr lang="en-US" sz="1000" b="1"/>
              <a:t>Insights:</a:t>
            </a:r>
            <a:endParaRPr lang="en-US" sz="1000"/>
          </a:p>
          <a:p>
            <a:pPr marL="0" indent="0">
              <a:buNone/>
              <a:defRPr/>
            </a:pPr>
            <a:r>
              <a:rPr lang="en-US" sz="1000"/>
              <a:t>The scatter plot suggests that the choice of orbit type can influence the required payload mass. For example:</a:t>
            </a:r>
            <a:endParaRPr/>
          </a:p>
          <a:p>
            <a:pPr lvl="1">
              <a:defRPr/>
            </a:pPr>
            <a:r>
              <a:rPr lang="en-US" sz="1000"/>
              <a:t>Lower payload masses may be sufficient for shorter orbits like LEO, while higher payloads are needed for longer orbits like GTO and GEO.</a:t>
            </a:r>
            <a:endParaRPr/>
          </a:p>
          <a:p>
            <a:pPr lvl="1">
              <a:defRPr/>
            </a:pPr>
            <a:r>
              <a:rPr lang="en-US" sz="1000"/>
              <a:t>Some payloads might require more precise control or specialized launch vehicles, which could impact their associated payload mass.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Orbit Type</a:t>
            </a:r>
            <a:endParaRPr lang="en-US">
              <a:solidFill>
                <a:srgbClr val="0B49CB"/>
              </a:solidFill>
            </a:endParaRPr>
          </a:p>
        </p:txBody>
      </p:sp>
      <p:pic>
        <p:nvPicPr>
          <p:cNvPr id="2" name="Picture 1"/>
          <p:cNvPicPr>
            <a:picLocks noChangeAspect="1"/>
          </p:cNvPicPr>
          <p:nvPr/>
        </p:nvPicPr>
        <p:blipFill>
          <a:blip r:embed="rId4"/>
          <a:stretch/>
        </p:blipFill>
        <p:spPr bwMode="auto">
          <a:xfrm>
            <a:off x="5716904" y="1682908"/>
            <a:ext cx="5568707" cy="407823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24</a:t>
            </a:fld>
            <a:endParaRPr lang="en-US"/>
          </a:p>
        </p:txBody>
      </p:sp>
      <p:sp>
        <p:nvSpPr>
          <p:cNvPr id="3" name="Content Placeholder 2"/>
          <p:cNvSpPr>
            <a:spLocks noGrp="1"/>
          </p:cNvSpPr>
          <p:nvPr>
            <p:ph type="body" sz="half" idx="4294967295"/>
          </p:nvPr>
        </p:nvSpPr>
        <p:spPr bwMode="auto">
          <a:xfrm>
            <a:off x="770010" y="1322773"/>
            <a:ext cx="5249049" cy="5273336"/>
          </a:xfrm>
          <a:prstGeom prst="rect">
            <a:avLst/>
          </a:prstGeo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marL="0" indent="0">
              <a:buNone/>
              <a:defRPr/>
            </a:pPr>
            <a:r>
              <a:rPr lang="en-US" sz="1200" b="1"/>
              <a:t>Title:</a:t>
            </a:r>
            <a:r>
              <a:rPr lang="en-US" sz="1200"/>
              <a:t> Yearly Average Success Rate (2010-2022)</a:t>
            </a:r>
            <a:endParaRPr sz="1200"/>
          </a:p>
          <a:p>
            <a:pPr marL="0" indent="0">
              <a:buNone/>
              <a:defRPr/>
            </a:pPr>
            <a:r>
              <a:rPr lang="en-US" sz="1200" b="1"/>
              <a:t>X-Axis:</a:t>
            </a:r>
            <a:r>
              <a:rPr lang="en-US" sz="1200"/>
              <a:t> Year (2010, 2011, …, 2022)</a:t>
            </a:r>
            <a:endParaRPr sz="1200"/>
          </a:p>
          <a:p>
            <a:pPr marL="0" indent="0">
              <a:buNone/>
              <a:defRPr/>
            </a:pPr>
            <a:r>
              <a:rPr lang="en-US" sz="1200" b="1"/>
              <a:t>Y-Axis:</a:t>
            </a:r>
            <a:r>
              <a:rPr lang="en-US" sz="1200"/>
              <a:t> Average Success Rate (percentage: 0-100%)</a:t>
            </a:r>
            <a:endParaRPr sz="1200"/>
          </a:p>
          <a:p>
            <a:pPr marL="0" indent="0">
              <a:buNone/>
              <a:defRPr/>
            </a:pPr>
            <a:r>
              <a:rPr lang="en-US" sz="1200" b="1"/>
              <a:t>Line Chart:</a:t>
            </a:r>
            <a:endParaRPr sz="1200"/>
          </a:p>
          <a:p>
            <a:pPr>
              <a:defRPr/>
            </a:pPr>
            <a:r>
              <a:rPr lang="en-US" sz="1200"/>
              <a:t>The line chart shows the yearly average success rate for each year from 2010 to 2022.</a:t>
            </a:r>
            <a:endParaRPr sz="1200"/>
          </a:p>
          <a:p>
            <a:pPr>
              <a:defRPr/>
            </a:pPr>
            <a:r>
              <a:rPr lang="en-US" sz="1200"/>
              <a:t>The x-axis represents the years, and the y-axis shows the corresponding average success rate as a percentage.</a:t>
            </a:r>
            <a:endParaRPr sz="1200"/>
          </a:p>
          <a:p>
            <a:pPr marL="0" indent="0">
              <a:buNone/>
              <a:defRPr/>
            </a:pPr>
            <a:r>
              <a:rPr lang="en-US" sz="1200" b="1"/>
              <a:t>Key Observations:</a:t>
            </a:r>
            <a:endParaRPr sz="1200"/>
          </a:p>
          <a:p>
            <a:pPr marL="0" indent="0">
              <a:buNone/>
              <a:defRPr/>
            </a:pPr>
            <a:r>
              <a:rPr lang="en-US" sz="1200"/>
              <a:t>From this line chart, we can see that:</a:t>
            </a:r>
            <a:endParaRPr sz="1200"/>
          </a:p>
          <a:p>
            <a:pPr lvl="1">
              <a:defRPr/>
            </a:pPr>
            <a:r>
              <a:rPr lang="en-US" sz="1200"/>
              <a:t>The overall trend is generally upward, with some fluctuations. This suggests that the average success rate has been increasing over time.</a:t>
            </a:r>
            <a:endParaRPr sz="1200"/>
          </a:p>
          <a:p>
            <a:pPr lvl="1">
              <a:defRPr/>
            </a:pPr>
            <a:r>
              <a:rPr lang="en-US" sz="1200"/>
              <a:t>There are some notable peaks and troughs, which could be related to specific events, technological advancements, or changes in mission requirements.</a:t>
            </a:r>
            <a:endParaRPr sz="1200"/>
          </a:p>
          <a:p>
            <a:pPr marL="0" indent="0">
              <a:buNone/>
              <a:defRPr/>
            </a:pPr>
            <a:r>
              <a:rPr lang="en-US" sz="1200" b="1"/>
              <a:t>Insights:</a:t>
            </a:r>
            <a:endParaRPr sz="1200"/>
          </a:p>
          <a:p>
            <a:pPr marL="0" indent="0">
              <a:buNone/>
              <a:defRPr/>
            </a:pPr>
            <a:r>
              <a:rPr lang="en-US" sz="1200"/>
              <a:t>Based on this line chart, we can infer that:</a:t>
            </a:r>
            <a:endParaRPr sz="1200"/>
          </a:p>
          <a:p>
            <a:pPr lvl="1">
              <a:defRPr/>
            </a:pPr>
            <a:r>
              <a:rPr lang="en-US" sz="1200"/>
              <a:t>The </a:t>
            </a:r>
            <a:r>
              <a:rPr lang="en-US" sz="1200"/>
              <a:t>SpaceX</a:t>
            </a:r>
            <a:r>
              <a:rPr lang="en-US" sz="1200"/>
              <a:t> launch program has generally shown improvement in average success rate over the years, possibly due to advances in technology, process improvements, or increased experience.</a:t>
            </a:r>
            <a:endParaRPr sz="1200"/>
          </a:p>
          <a:p>
            <a:pPr lvl="1">
              <a:defRPr/>
            </a:pPr>
            <a:r>
              <a:rPr lang="en-US" sz="1200"/>
              <a:t>Some specific events or milestones might have contributed to the fluctuations, such as changes in mission requirements, booster design updates, or external factors like weather conditions.</a:t>
            </a:r>
            <a:endParaRPr sz="1200"/>
          </a:p>
          <a:p>
            <a:pPr marL="0" indent="0">
              <a:lnSpc>
                <a:spcPct val="100000"/>
              </a:lnSpc>
              <a:spcBef>
                <a:spcPts val="1400"/>
              </a:spcBef>
              <a:buNone/>
              <a:defRPr/>
            </a:pPr>
            <a:endParaRPr sz="1200"/>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Success Yearly Trend</a:t>
            </a:r>
            <a:endParaRPr/>
          </a:p>
        </p:txBody>
      </p:sp>
      <p:pic>
        <p:nvPicPr>
          <p:cNvPr id="2" name="Picture 1"/>
          <p:cNvPicPr>
            <a:picLocks noChangeAspect="1"/>
          </p:cNvPicPr>
          <p:nvPr/>
        </p:nvPicPr>
        <p:blipFill>
          <a:blip r:embed="rId4"/>
          <a:stretch/>
        </p:blipFill>
        <p:spPr bwMode="auto">
          <a:xfrm>
            <a:off x="6095999" y="1389884"/>
            <a:ext cx="5312675" cy="407823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25</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All Launch Site Names</a:t>
            </a:r>
            <a:endParaRPr/>
          </a:p>
        </p:txBody>
      </p:sp>
      <p:pic>
        <p:nvPicPr>
          <p:cNvPr id="6" name="Picture 5" descr="Screen Clipping"/>
          <p:cNvPicPr>
            <a:picLocks noChangeAspect="1"/>
          </p:cNvPicPr>
          <p:nvPr/>
        </p:nvPicPr>
        <p:blipFill>
          <a:blip r:embed="rId4"/>
          <a:stretch/>
        </p:blipFill>
        <p:spPr bwMode="auto">
          <a:xfrm>
            <a:off x="7075503" y="1620054"/>
            <a:ext cx="4278296" cy="3067478"/>
          </a:xfrm>
          <a:prstGeom prst="rect">
            <a:avLst/>
          </a:prstGeom>
        </p:spPr>
      </p:pic>
      <p:sp>
        <p:nvSpPr>
          <p:cNvPr id="11" name="Rectangle 10"/>
          <p:cNvSpPr/>
          <p:nvPr/>
        </p:nvSpPr>
        <p:spPr bwMode="auto">
          <a:xfrm>
            <a:off x="770010" y="1582340"/>
            <a:ext cx="6097079" cy="3657959"/>
          </a:xfrm>
          <a:prstGeom prst="rect">
            <a:avLst/>
          </a:prstGeom>
        </p:spPr>
        <p:txBody>
          <a:bodyPr>
            <a:spAutoFit/>
          </a:bodyPr>
          <a:lstStyle/>
          <a:p>
            <a:pPr>
              <a:defRPr/>
            </a:pPr>
            <a:r>
              <a:rPr lang="en-US"/>
              <a:t>[(‘CCAFS LC-40’,), (‘VAFB SLC-4E’,), (‘KSC LC-39A’,), (‘CCAFS SLC-40’,)]</a:t>
            </a:r>
            <a:endParaRPr/>
          </a:p>
          <a:p>
            <a:pPr>
              <a:defRPr/>
            </a:pPr>
            <a:endParaRPr lang="en-US"/>
          </a:p>
          <a:p>
            <a:pPr>
              <a:defRPr/>
            </a:pPr>
            <a:r>
              <a:rPr lang="en-US"/>
              <a:t>Explanation: The SELECT DISTINCT command returns only unique rows, which in this case are the different launch sites. The result shows that there are four unique launch sites: CCAFS LC-40, VAFB SLC-4E, KSC LC-39A, and CCAFS SLC-40.</a:t>
            </a:r>
            <a:endParaRPr/>
          </a:p>
          <a:p>
            <a:pPr>
              <a:defRPr/>
            </a:pPr>
            <a:endParaRPr lang="en-US"/>
          </a:p>
          <a:p>
            <a:pPr>
              <a:defRPr/>
            </a:pPr>
            <a:r>
              <a:rPr lang="en-US"/>
              <a:t>Note: In SQLite, SELECT DISTINCT is used to return only distinct (unique) rows, whereas in other SQL dialects like MySQL or PostgreSQL, you would use the DISTINCT keyword along with the SELECT statement.</a:t>
            </a:r>
            <a:endParaRPr lang="en-IN"/>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26</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Names Begin with 'CCA'</a:t>
            </a:r>
            <a:endParaRPr/>
          </a:p>
        </p:txBody>
      </p:sp>
      <p:pic>
        <p:nvPicPr>
          <p:cNvPr id="2" name="Picture 1" descr="Screen Clipping"/>
          <p:cNvPicPr>
            <a:picLocks noChangeAspect="1"/>
          </p:cNvPicPr>
          <p:nvPr/>
        </p:nvPicPr>
        <p:blipFill>
          <a:blip r:embed="rId4"/>
          <a:stretch/>
        </p:blipFill>
        <p:spPr bwMode="auto">
          <a:xfrm>
            <a:off x="7075503" y="1614953"/>
            <a:ext cx="4278296" cy="924061"/>
          </a:xfrm>
          <a:prstGeom prst="rect">
            <a:avLst/>
          </a:prstGeom>
        </p:spPr>
      </p:pic>
      <p:graphicFrame>
        <p:nvGraphicFramePr>
          <p:cNvPr id="12" name="Table 11"/>
          <p:cNvGraphicFramePr>
            <a:graphicFrameLocks xmlns:a="http://schemas.openxmlformats.org/drawingml/2006/main" noGrp="1"/>
          </p:cNvGraphicFramePr>
          <p:nvPr/>
        </p:nvGraphicFramePr>
        <p:xfrm>
          <a:off x="677496" y="1499701"/>
          <a:ext cx="6092991" cy="4282220"/>
        </p:xfrm>
        <a:graphic>
          <a:graphicData uri="http://schemas.openxmlformats.org/drawingml/2006/table">
            <a:tbl>
              <a:tblPr firstRow="0" firstCol="0" lastRow="0" lastCol="0" bandRow="0" bandCol="0"/>
              <a:tblGrid>
                <a:gridCol w="676998"/>
                <a:gridCol w="676998"/>
                <a:gridCol w="676998"/>
                <a:gridCol w="676998"/>
                <a:gridCol w="676998"/>
                <a:gridCol w="676998"/>
                <a:gridCol w="676998"/>
                <a:gridCol w="676998"/>
                <a:gridCol w="676998"/>
              </a:tblGrid>
              <a:tr h="464192">
                <a:tc>
                  <a:txBody>
                    <a:bodyPr/>
                    <a:p>
                      <a:pPr algn="l">
                        <a:defRPr/>
                      </a:pPr>
                      <a:r>
                        <a:rPr lang="en-IN" sz="1000"/>
                        <a:t>DATE</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LAUNCH TIME</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BOOSTER VERSION</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LAUNCH SITE</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SPACECRAFT</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PAYLOAD MASS (KG)</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ORBIT</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CUSTOMER</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MISSION OUTCOME</a:t>
                      </a:r>
                      <a:endParaRPr/>
                    </a:p>
                  </a:txBody>
                  <a:tcPr marL="107920" marR="107920" marT="100725" marB="100725" anchor="ctr">
                    <a:lnL w="12700" algn="ctr">
                      <a:noFill/>
                    </a:lnL>
                    <a:lnR w="12700" algn="ctr">
                      <a:noFill/>
                    </a:lnR>
                    <a:lnT w="12700" algn="ctr">
                      <a:noFill/>
                    </a:lnT>
                    <a:lnB w="12700" algn="ctr">
                      <a:noFill/>
                    </a:lnB>
                  </a:tcPr>
                </a:tc>
              </a:tr>
              <a:tr h="414779">
                <a:tc>
                  <a:txBody>
                    <a:bodyPr/>
                    <a:p>
                      <a:pPr algn="l">
                        <a:defRPr/>
                      </a:pPr>
                      <a:r>
                        <a:rPr lang="en-IN" sz="1000"/>
                        <a:t>2015-01-30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14:05:00.000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F9 B5 B1048.4</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CCAFS LC-40</a:t>
                      </a:r>
                      <a:endParaRPr/>
                    </a:p>
                  </a:txBody>
                  <a:tcPr marL="107920" marR="107920" marT="57557" marB="57557" anchor="ctr">
                    <a:lnL w="12700" algn="ctr">
                      <a:noFill/>
                    </a:lnL>
                    <a:lnR w="12700" algn="ctr">
                      <a:noFill/>
                    </a:lnR>
                    <a:lnT w="12700" algn="ctr">
                      <a:noFill/>
                    </a:lnT>
                    <a:lnB w="12700" algn="ctr">
                      <a:noFill/>
                    </a:lnB>
                  </a:tcPr>
                </a:tc>
                <a:tc>
                  <a:txBody>
                    <a:bodyPr/>
                    <a:p>
                      <a:pPr algn="l">
                        <a:defRPr/>
                      </a:pPr>
                      <a:endParaRPr lang="en-IN" sz="1000"/>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2000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LEO</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SpaceX</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Success (ground)</a:t>
                      </a:r>
                      <a:endParaRPr/>
                    </a:p>
                  </a:txBody>
                  <a:tcPr marL="107920" marR="107920" marT="57557" marB="57557" anchor="ctr">
                    <a:lnL w="12700" algn="ctr">
                      <a:noFill/>
                    </a:lnL>
                    <a:lnR w="12700" algn="ctr">
                      <a:noFill/>
                    </a:lnR>
                    <a:lnT w="12700" algn="ctr">
                      <a:noFill/>
                    </a:lnT>
                    <a:lnB w="12700" algn="ctr">
                      <a:noFill/>
                    </a:lnB>
                  </a:tcPr>
                </a:tc>
              </a:tr>
              <a:tr h="327555">
                <a:tc>
                  <a:txBody>
                    <a:bodyPr/>
                    <a:p>
                      <a:pPr algn="l">
                        <a:defRPr/>
                      </a:pPr>
                      <a:r>
                        <a:rPr lang="en-IN" sz="1000"/>
                        <a:t>2016-06-17</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10:15:00.000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F9 B5 B1051.3</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CCAFS LC-40</a:t>
                      </a:r>
                      <a:endParaRPr/>
                    </a:p>
                  </a:txBody>
                  <a:tcPr marL="107920" marR="107920" marT="57557" marB="57557" anchor="ctr">
                    <a:lnL w="12700" algn="ctr">
                      <a:noFill/>
                    </a:lnL>
                    <a:lnR w="12700" algn="ctr">
                      <a:noFill/>
                    </a:lnR>
                    <a:lnT w="12700" algn="ctr">
                      <a:noFill/>
                    </a:lnT>
                    <a:lnB w="12700" algn="ctr">
                      <a:noFill/>
                    </a:lnB>
                  </a:tcPr>
                </a:tc>
                <a:tc>
                  <a:txBody>
                    <a:bodyPr/>
                    <a:p>
                      <a:pPr algn="l">
                        <a:defRPr/>
                      </a:pPr>
                      <a:endParaRPr lang="en-IN" sz="1000"/>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1500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GTO</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NASA</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Failure (parachute)</a:t>
                      </a:r>
                      <a:endParaRPr/>
                    </a:p>
                  </a:txBody>
                  <a:tcPr marL="107920" marR="107920" marT="57557" marB="57557" anchor="ctr">
                    <a:lnL w="12700" algn="ctr">
                      <a:noFill/>
                    </a:lnL>
                    <a:lnR w="12700" algn="ctr">
                      <a:noFill/>
                    </a:lnR>
                    <a:lnT w="12700" algn="ctr">
                      <a:noFill/>
                    </a:lnT>
                    <a:lnB w="12700" algn="ctr">
                      <a:noFill/>
                    </a:lnB>
                  </a:tcPr>
                </a:tc>
              </a:tr>
              <a:tr h="414779">
                <a:tc>
                  <a:txBody>
                    <a:bodyPr/>
                    <a:p>
                      <a:pPr algn="l">
                        <a:defRPr/>
                      </a:pPr>
                      <a:r>
                        <a:rPr lang="en-IN" sz="1000"/>
                        <a:t>2017-03-25</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12:30:00.000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F9 B5 B1049.4</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CCAFS LC-40</a:t>
                      </a:r>
                      <a:endParaRPr/>
                    </a:p>
                  </a:txBody>
                  <a:tcPr marL="107920" marR="107920" marT="57557" marB="57557" anchor="ctr">
                    <a:lnL w="12700" algn="ctr">
                      <a:noFill/>
                    </a:lnL>
                    <a:lnR w="12700" algn="ctr">
                      <a:noFill/>
                    </a:lnR>
                    <a:lnT w="12700" algn="ctr">
                      <a:noFill/>
                    </a:lnT>
                    <a:lnB w="12700" algn="ctr">
                      <a:noFill/>
                    </a:lnB>
                  </a:tcPr>
                </a:tc>
                <a:tc>
                  <a:txBody>
                    <a:bodyPr/>
                    <a:p>
                      <a:pPr algn="l">
                        <a:defRPr/>
                      </a:pPr>
                      <a:endParaRPr lang="en-IN" sz="1000"/>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2500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LEO</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SpaceX</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Success (drone ship)</a:t>
                      </a:r>
                      <a:endParaRPr/>
                    </a:p>
                  </a:txBody>
                  <a:tcPr marL="107920" marR="107920" marT="57557" marB="57557" anchor="ctr">
                    <a:lnL w="12700" algn="ctr">
                      <a:noFill/>
                    </a:lnL>
                    <a:lnR w="12700" algn="ctr">
                      <a:noFill/>
                    </a:lnR>
                    <a:lnT w="12700" algn="ctr">
                      <a:noFill/>
                    </a:lnT>
                    <a:lnB w="12700" algn="ctr">
                      <a:noFill/>
                    </a:lnB>
                  </a:tcPr>
                </a:tc>
              </a:tr>
              <a:tr h="414779">
                <a:tc>
                  <a:txBody>
                    <a:bodyPr/>
                    <a:p>
                      <a:pPr algn="l">
                        <a:defRPr/>
                      </a:pPr>
                      <a:r>
                        <a:rPr lang="en-IN" sz="1000"/>
                        <a:t>2018-09-10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16:45:00.000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F9 B5 B1056.2</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CCAFS LC-40</a:t>
                      </a:r>
                      <a:endParaRPr/>
                    </a:p>
                  </a:txBody>
                  <a:tcPr marL="107920" marR="107920" marT="57557" marB="57557" anchor="ctr">
                    <a:lnL w="12700" algn="ctr">
                      <a:noFill/>
                    </a:lnL>
                    <a:lnR w="12700" algn="ctr">
                      <a:noFill/>
                    </a:lnR>
                    <a:lnT w="12700" algn="ctr">
                      <a:noFill/>
                    </a:lnT>
                    <a:lnB w="12700" algn="ctr">
                      <a:noFill/>
                    </a:lnB>
                  </a:tcPr>
                </a:tc>
                <a:tc>
                  <a:txBody>
                    <a:bodyPr/>
                    <a:p>
                      <a:pPr algn="l">
                        <a:defRPr/>
                      </a:pPr>
                      <a:endParaRPr lang="en-IN" sz="1000"/>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1200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GTO</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NASA</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Precluded (drone ship)</a:t>
                      </a:r>
                      <a:endParaRPr/>
                    </a:p>
                  </a:txBody>
                  <a:tcPr marL="107920" marR="107920" marT="57557" marB="57557" anchor="ctr">
                    <a:lnL w="12700" algn="ctr">
                      <a:noFill/>
                    </a:lnL>
                    <a:lnR w="12700" algn="ctr">
                      <a:noFill/>
                    </a:lnR>
                    <a:lnT w="12700" algn="ctr">
                      <a:noFill/>
                    </a:lnT>
                    <a:lnB w="12700" algn="ctr">
                      <a:noFill/>
                    </a:lnB>
                  </a:tcPr>
                </a:tc>
              </a:tr>
              <a:tr h="414779">
                <a:tc>
                  <a:txBody>
                    <a:bodyPr/>
                    <a:p>
                      <a:pPr algn="l">
                        <a:defRPr/>
                      </a:pPr>
                      <a:r>
                        <a:rPr lang="en-IN" sz="1000"/>
                        <a:t>2019-12-20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14:30:00.000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F9 B5 B1048.7</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CCAFS LC-40</a:t>
                      </a:r>
                      <a:endParaRPr/>
                    </a:p>
                  </a:txBody>
                  <a:tcPr marL="107920" marR="107920" marT="57557" marB="57557" anchor="ctr">
                    <a:lnL w="12700" algn="ctr">
                      <a:noFill/>
                    </a:lnL>
                    <a:lnR w="12700" algn="ctr">
                      <a:noFill/>
                    </a:lnR>
                    <a:lnT w="12700" algn="ctr">
                      <a:noFill/>
                    </a:lnT>
                    <a:lnB w="12700" algn="ctr">
                      <a:noFill/>
                    </a:lnB>
                  </a:tcPr>
                </a:tc>
                <a:tc>
                  <a:txBody>
                    <a:bodyPr/>
                    <a:p>
                      <a:pPr algn="l">
                        <a:defRPr/>
                      </a:pPr>
                      <a:endParaRPr lang="en-IN" sz="1000"/>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1800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LEO</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SpaceX</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Success (ground)</a:t>
                      </a:r>
                      <a:endParaRPr/>
                    </a:p>
                  </a:txBody>
                  <a:tcPr marL="107920" marR="107920" marT="57557" marB="57557" anchor="ctr">
                    <a:lnL w="12700" algn="ctr">
                      <a:noFill/>
                    </a:lnL>
                    <a:lnR w="12700" algn="ctr">
                      <a:noFill/>
                    </a:lnR>
                    <a:lnT w="12700" algn="ctr">
                      <a:noFill/>
                    </a:lnT>
                    <a:lnB w="12700" algn="ctr">
                      <a:noFill/>
                    </a:lnB>
                  </a:tcPr>
                </a:tc>
              </a:tr>
            </a:tbl>
          </a:graphicData>
        </a:graphic>
      </p:graphicFrame>
      <p:sp>
        <p:nvSpPr>
          <p:cNvPr id="13" name="Rectangle 4"/>
          <p:cNvSpPr>
            <a:spLocks noChangeArrowheads="1"/>
          </p:cNvSpPr>
          <p:nvPr/>
        </p:nvSpPr>
        <p:spPr bwMode="auto">
          <a:xfrm>
            <a:off x="677579" y="1271459"/>
            <a:ext cx="895070" cy="914760"/>
          </a:xfrm>
          <a:prstGeom prst="rect">
            <a:avLst/>
          </a:prstGeom>
          <a:noFill/>
          <a:ln>
            <a:noFill/>
          </a:ln>
          <a:effectLst/>
        </p:spPr>
        <p:txBody>
          <a:bodyPr vert="horz" wrap="none" lIns="91440" tIns="45720" rIns="91440" bIns="45720" numCol="1" anchor="ctr" anchorCtr="0" compatLnSpc="1">
            <a:prstTxWarp prst="textNoShape"/>
            <a:spAutoFit/>
          </a:bodyPr>
          <a:lstStyle/>
          <a:p>
            <a:pPr marL="0" marR="0" lvl="0" indent="0" algn="l" defTabSz="914400">
              <a:lnSpc>
                <a:spcPct val="100000"/>
              </a:lnSpc>
              <a:spcBef>
                <a:spcPts val="0"/>
              </a:spcBef>
              <a:spcAft>
                <a:spcPts val="0"/>
              </a:spcAft>
              <a:buClrTx/>
              <a:buSzTx/>
              <a:buFontTx/>
              <a:buNone/>
              <a:defRPr/>
            </a:pPr>
            <a:r>
              <a:rPr lang="en-US" sz="1800" b="0" i="0" u="none" strike="noStrike" cap="none">
                <a:ln>
                  <a:noFill/>
                </a:ln>
                <a:solidFill>
                  <a:schemeClr val="tx1"/>
                </a:solidFill>
                <a:latin typeface="plus-jakarta-sans"/>
              </a:rPr>
              <a:t>Result:</a:t>
            </a:r>
            <a:endParaRPr lang="en-US" sz="1800" b="0" i="0" u="none" strike="noStrike" cap="none">
              <a:ln>
                <a:noFill/>
              </a:ln>
              <a:solidFill>
                <a:schemeClr val="tx1"/>
              </a:solidFill>
            </a:endParaRPr>
          </a:p>
          <a:p>
            <a:pPr marL="0" marR="0" lvl="0" indent="0" algn="l" defTabSz="914400">
              <a:lnSpc>
                <a:spcPct val="100000"/>
              </a:lnSpc>
              <a:spcBef>
                <a:spcPts val="0"/>
              </a:spcBef>
              <a:spcAft>
                <a:spcPts val="0"/>
              </a:spcAft>
              <a:buClrTx/>
              <a:buSzTx/>
              <a:buFontTx/>
              <a:buNone/>
              <a:defRPr/>
            </a:pPr>
            <a:br>
              <a:rPr lang="en-US" sz="1800" b="0" i="0" u="none" strike="noStrike" cap="none">
                <a:ln>
                  <a:noFill/>
                </a:ln>
                <a:solidFill>
                  <a:schemeClr val="tx1"/>
                </a:solidFill>
                <a:latin typeface="Arial"/>
              </a:rPr>
            </a:br>
            <a:endParaRPr lang="en-US" sz="1800" b="0" i="0" u="none" strike="noStrike" cap="none">
              <a:ln>
                <a:noFill/>
              </a:ln>
              <a:solidFill>
                <a:schemeClr val="tx1"/>
              </a:solidFill>
              <a:latin typeface="Arial"/>
            </a:endParaRPr>
          </a:p>
        </p:txBody>
      </p:sp>
      <p:sp>
        <p:nvSpPr>
          <p:cNvPr id="16" name="Rectangle 7"/>
          <p:cNvSpPr>
            <a:spLocks noChangeArrowheads="1"/>
          </p:cNvSpPr>
          <p:nvPr/>
        </p:nvSpPr>
        <p:spPr bwMode="auto">
          <a:xfrm>
            <a:off x="7075501" y="2894448"/>
            <a:ext cx="4279376" cy="2012039"/>
          </a:xfrm>
          <a:prstGeom prst="rect">
            <a:avLst/>
          </a:prstGeom>
          <a:noFill/>
          <a:ln>
            <a:noFill/>
          </a:ln>
          <a:effectLst/>
        </p:spPr>
        <p:txBody>
          <a:bodyPr vert="horz" wrap="square" lIns="91440" tIns="45720" rIns="91440" bIns="45720" numCol="1" anchor="ctr" anchorCtr="0" compatLnSpc="1">
            <a:prstTxWarp prst="textNoShape"/>
            <a:spAutoFit/>
          </a:bodyPr>
          <a:lstStyle>
            <a:lvl1pPr>
              <a:spcBef>
                <a:spcPts val="0"/>
              </a:spcBef>
              <a:spcAft>
                <a:spcPts val="0"/>
              </a:spcAft>
              <a:defRPr>
                <a:solidFill>
                  <a:schemeClr val="tx1"/>
                </a:solidFill>
                <a:latin typeface="Arial"/>
              </a:defRPr>
            </a:lvl1pPr>
            <a:lvl2pPr>
              <a:spcBef>
                <a:spcPts val="0"/>
              </a:spcBef>
              <a:spcAft>
                <a:spcPts val="0"/>
              </a:spcAft>
              <a:defRPr>
                <a:solidFill>
                  <a:schemeClr val="tx1"/>
                </a:solidFill>
                <a:latin typeface="Arial"/>
              </a:defRPr>
            </a:lvl2pPr>
            <a:lvl3pPr>
              <a:spcBef>
                <a:spcPts val="0"/>
              </a:spcBef>
              <a:spcAft>
                <a:spcPts val="0"/>
              </a:spcAft>
              <a:defRPr>
                <a:solidFill>
                  <a:schemeClr val="tx1"/>
                </a:solidFill>
                <a:latin typeface="Arial"/>
              </a:defRPr>
            </a:lvl3pPr>
            <a:lvl4pPr>
              <a:spcBef>
                <a:spcPts val="0"/>
              </a:spcBef>
              <a:spcAft>
                <a:spcPts val="0"/>
              </a:spcAft>
              <a:defRPr>
                <a:solidFill>
                  <a:schemeClr val="tx1"/>
                </a:solidFill>
                <a:latin typeface="Arial"/>
              </a:defRPr>
            </a:lvl4pPr>
            <a:lvl5pPr>
              <a:spcBef>
                <a:spcPts val="0"/>
              </a:spcBef>
              <a:spcAft>
                <a:spcPts val="0"/>
              </a:spcAft>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en-US" sz="1800" b="0" i="0" u="none" strike="noStrike" cap="none">
                <a:ln>
                  <a:noFill/>
                </a:ln>
                <a:solidFill>
                  <a:schemeClr val="tx1"/>
                </a:solidFill>
                <a:latin typeface="plus-jakarta-sans"/>
              </a:rPr>
              <a:t>Explanation:</a:t>
            </a:r>
            <a:endParaRPr lang="en-US" sz="1800" b="0" i="0" u="none" strike="noStrike" cap="none">
              <a:ln>
                <a:noFill/>
              </a:ln>
              <a:solidFill>
                <a:schemeClr val="tx1"/>
              </a:solidFill>
            </a:endParaRPr>
          </a:p>
          <a:p>
            <a:pPr marL="0" marR="0" lvl="0" indent="0" algn="l" defTabSz="914400">
              <a:lnSpc>
                <a:spcPct val="100000"/>
              </a:lnSpc>
              <a:spcBef>
                <a:spcPts val="0"/>
              </a:spcBef>
              <a:spcAft>
                <a:spcPts val="0"/>
              </a:spcAft>
              <a:buClrTx/>
              <a:buSzTx/>
              <a:buFontTx/>
              <a:buNone/>
              <a:defRPr/>
            </a:pPr>
            <a:r>
              <a:rPr lang="en-US" sz="1800" b="0" i="0" u="none" strike="noStrike" cap="none">
                <a:ln>
                  <a:noFill/>
                </a:ln>
                <a:solidFill>
                  <a:schemeClr val="tx1"/>
                </a:solidFill>
                <a:latin typeface="plus-jakarta-sans"/>
              </a:rPr>
              <a:t>This query uses the </a:t>
            </a:r>
            <a:r>
              <a:rPr lang="en-US" sz="1000" b="0" i="0" u="none" strike="noStrike" cap="none">
                <a:ln>
                  <a:noFill/>
                </a:ln>
                <a:solidFill>
                  <a:schemeClr val="tx1"/>
                </a:solidFill>
                <a:latin typeface="Arial Unicode MS"/>
              </a:rPr>
              <a:t>LIKE</a:t>
            </a:r>
            <a:r>
              <a:rPr lang="en-US" sz="800" b="0" i="0" u="none" strike="noStrike" cap="none">
                <a:ln>
                  <a:noFill/>
                </a:ln>
                <a:solidFill>
                  <a:schemeClr val="tx1"/>
                </a:solidFill>
                <a:latin typeface="plus-jakarta-sans"/>
              </a:rPr>
              <a:t> </a:t>
            </a:r>
            <a:r>
              <a:rPr lang="en-US" sz="1800" b="0" i="0" u="none" strike="noStrike" cap="none">
                <a:ln>
                  <a:noFill/>
                </a:ln>
                <a:solidFill>
                  <a:schemeClr val="tx1"/>
                </a:solidFill>
                <a:latin typeface="plus-jakarta-sans"/>
              </a:rPr>
              <a:t>operator to find records where the </a:t>
            </a:r>
            <a:r>
              <a:rPr lang="en-US" sz="1000" b="0" i="0" u="none" strike="noStrike" cap="none">
                <a:ln>
                  <a:noFill/>
                </a:ln>
                <a:solidFill>
                  <a:schemeClr val="tx1"/>
                </a:solidFill>
                <a:latin typeface="Arial Unicode MS"/>
              </a:rPr>
              <a:t>Launch_Site</a:t>
            </a:r>
            <a:r>
              <a:rPr lang="en-US" sz="800" b="0" i="0" u="none" strike="noStrike" cap="none">
                <a:ln>
                  <a:noFill/>
                </a:ln>
                <a:solidFill>
                  <a:schemeClr val="tx1"/>
                </a:solidFill>
                <a:latin typeface="plus-jakarta-sans"/>
              </a:rPr>
              <a:t> </a:t>
            </a:r>
            <a:r>
              <a:rPr lang="en-US" sz="1800" b="0" i="0" u="none" strike="noStrike" cap="none">
                <a:ln>
                  <a:noFill/>
                </a:ln>
                <a:solidFill>
                  <a:schemeClr val="tx1"/>
                </a:solidFill>
                <a:latin typeface="plus-jakarta-sans"/>
              </a:rPr>
              <a:t>column starts with the string </a:t>
            </a:r>
            <a:r>
              <a:rPr lang="en-US" sz="1000" b="0" i="0" u="none" strike="noStrike" cap="none">
                <a:ln>
                  <a:noFill/>
                </a:ln>
                <a:solidFill>
                  <a:schemeClr val="tx1"/>
                </a:solidFill>
                <a:latin typeface="Arial Unicode MS"/>
              </a:rPr>
              <a:t>'CCA%'</a:t>
            </a:r>
            <a:r>
              <a:rPr lang="en-US" sz="800" b="0" i="0" u="none" strike="noStrike" cap="none">
                <a:ln>
                  <a:noFill/>
                </a:ln>
                <a:solidFill>
                  <a:schemeClr val="tx1"/>
                </a:solidFill>
                <a:latin typeface="plus-jakarta-sans"/>
              </a:rPr>
              <a:t>. The</a:t>
            </a:r>
            <a:r>
              <a:rPr lang="en-US" sz="1800" b="0" i="0" u="none" strike="noStrike" cap="none">
                <a:ln>
                  <a:noFill/>
                </a:ln>
                <a:solidFill>
                  <a:schemeClr val="tx1"/>
                </a:solidFill>
                <a:latin typeface="plus-jakarta-sans"/>
              </a:rPr>
              <a:t> </a:t>
            </a:r>
            <a:r>
              <a:rPr lang="en-US" sz="1000" b="0" i="0" u="none" strike="noStrike" cap="none">
                <a:ln>
                  <a:noFill/>
                </a:ln>
                <a:solidFill>
                  <a:schemeClr val="tx1"/>
                </a:solidFill>
                <a:latin typeface="Arial Unicode MS"/>
              </a:rPr>
              <a:t>%</a:t>
            </a:r>
            <a:r>
              <a:rPr lang="en-US" sz="800" b="0" i="0" u="none" strike="noStrike" cap="none">
                <a:ln>
                  <a:noFill/>
                </a:ln>
                <a:solidFill>
                  <a:schemeClr val="tx1"/>
                </a:solidFill>
                <a:latin typeface="plus-jakarta-sans"/>
              </a:rPr>
              <a:t> </a:t>
            </a:r>
            <a:r>
              <a:rPr lang="en-US" sz="1800" b="0" i="0" u="none" strike="noStrike" cap="none">
                <a:ln>
                  <a:noFill/>
                </a:ln>
                <a:solidFill>
                  <a:schemeClr val="tx1"/>
                </a:solidFill>
                <a:latin typeface="plus-jakarta-sans"/>
              </a:rPr>
              <a:t>wildcard is used to match any characters that come after </a:t>
            </a:r>
            <a:r>
              <a:rPr lang="en-US" sz="1000" b="0" i="0" u="none" strike="noStrike" cap="none">
                <a:ln>
                  <a:noFill/>
                </a:ln>
                <a:solidFill>
                  <a:schemeClr val="tx1"/>
                </a:solidFill>
                <a:latin typeface="Arial Unicode MS"/>
              </a:rPr>
              <a:t>CCA</a:t>
            </a:r>
            <a:r>
              <a:rPr lang="en-US" sz="800" b="0" i="0" u="none" strike="noStrike" cap="none">
                <a:ln>
                  <a:noFill/>
                </a:ln>
                <a:solidFill>
                  <a:schemeClr val="tx1"/>
                </a:solidFill>
                <a:latin typeface="plus-jakarta-sans"/>
              </a:rPr>
              <a:t>. The</a:t>
            </a:r>
            <a:r>
              <a:rPr lang="en-US" sz="1800" b="0" i="0" u="none" strike="noStrike" cap="none">
                <a:ln>
                  <a:noFill/>
                </a:ln>
                <a:solidFill>
                  <a:schemeClr val="tx1"/>
                </a:solidFill>
                <a:latin typeface="plus-jakarta-sans"/>
              </a:rPr>
              <a:t> </a:t>
            </a:r>
            <a:r>
              <a:rPr lang="en-US" sz="1000" b="0" i="0" u="none" strike="noStrike" cap="none">
                <a:ln>
                  <a:noFill/>
                </a:ln>
                <a:solidFill>
                  <a:schemeClr val="tx1"/>
                </a:solidFill>
                <a:latin typeface="Arial Unicode MS"/>
              </a:rPr>
              <a:t>LIMIT 5</a:t>
            </a:r>
            <a:r>
              <a:rPr lang="en-US" sz="800" b="0" i="0" u="none" strike="noStrike" cap="none">
                <a:ln>
                  <a:noFill/>
                </a:ln>
                <a:solidFill>
                  <a:schemeClr val="tx1"/>
                </a:solidFill>
                <a:latin typeface="plus-jakarta-sans"/>
              </a:rPr>
              <a:t> </a:t>
            </a:r>
            <a:r>
              <a:rPr lang="en-US" sz="1800" b="0" i="0" u="none" strike="noStrike" cap="none">
                <a:ln>
                  <a:noFill/>
                </a:ln>
                <a:solidFill>
                  <a:schemeClr val="tx1"/>
                </a:solidFill>
                <a:latin typeface="plus-jakarta-sans"/>
              </a:rPr>
              <a:t>clause is used to restrict the result set to only 5 records.</a:t>
            </a:r>
            <a:endParaRPr lang="en-US" sz="1800" b="0" i="0" u="none" strike="noStrike" cap="none">
              <a:ln>
                <a:noFill/>
              </a:ln>
              <a:solidFill>
                <a:schemeClr val="tx1"/>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27</a:t>
            </a:fld>
            <a:endParaRPr lang="en-US"/>
          </a:p>
        </p:txBody>
      </p:sp>
      <p:sp>
        <p:nvSpPr>
          <p:cNvPr id="5" name="Content Placeholder 4"/>
          <p:cNvSpPr>
            <a:spLocks noGrp="1"/>
          </p:cNvSpPr>
          <p:nvPr>
            <p:ph idx="4294967295"/>
          </p:nvPr>
        </p:nvSpPr>
        <p:spPr bwMode="auto">
          <a:xfrm>
            <a:off x="770011" y="1349406"/>
            <a:ext cx="5533136" cy="4827557"/>
          </a:xfrm>
          <a:prstGeom prst="rect">
            <a:avLst/>
          </a:prstGeom>
        </p:spPr>
        <p:txBody>
          <a:bodyPr>
            <a:normAutofit/>
          </a:bodyPr>
          <a:lstStyle/>
          <a:p>
            <a:pPr marL="0" indent="0">
              <a:buNone/>
              <a:defRPr/>
            </a:pPr>
            <a:r>
              <a:rPr lang="en-US"/>
              <a:t>This query will return the sum of all payloads carried by boosters launched by NASA (CRS).</a:t>
            </a:r>
            <a:endParaRPr/>
          </a:p>
          <a:p>
            <a:pPr marL="0" indent="0">
              <a:buNone/>
              <a:defRPr/>
            </a:pPr>
            <a:r>
              <a:rPr lang="en-US"/>
              <a:t>The result is:</a:t>
            </a:r>
            <a:endParaRPr/>
          </a:p>
          <a:p>
            <a:pPr marL="0" indent="0">
              <a:buNone/>
              <a:defRPr/>
            </a:pPr>
            <a:r>
              <a:rPr lang="en-US" b="1"/>
              <a:t>(45596)</a:t>
            </a:r>
            <a:endParaRPr lang="en-US"/>
          </a:p>
          <a:p>
            <a:pPr marL="0" indent="0">
              <a:buNone/>
              <a:defRPr/>
            </a:pPr>
            <a:r>
              <a:rPr lang="en-US"/>
              <a:t>This means that the total payload carried by boosters from NASA (CRS) is approximately 45,596 kilograms</a:t>
            </a:r>
            <a:r>
              <a:rPr lang="en-US"/>
              <a:t>.</a:t>
            </a: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Payload Mass</a:t>
            </a:r>
            <a:endParaRPr/>
          </a:p>
        </p:txBody>
      </p:sp>
      <p:pic>
        <p:nvPicPr>
          <p:cNvPr id="6" name="Picture 5" descr="Screen Clipping"/>
          <p:cNvPicPr>
            <a:picLocks noChangeAspect="1"/>
          </p:cNvPicPr>
          <p:nvPr/>
        </p:nvPicPr>
        <p:blipFill>
          <a:blip r:embed="rId4"/>
          <a:stretch/>
        </p:blipFill>
        <p:spPr bwMode="auto">
          <a:xfrm>
            <a:off x="6409677" y="1455938"/>
            <a:ext cx="4944121" cy="287636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28</a:t>
            </a:fld>
            <a:endParaRPr lang="en-US"/>
          </a:p>
        </p:txBody>
      </p:sp>
      <p:sp>
        <p:nvSpPr>
          <p:cNvPr id="5" name="Content Placeholder 4"/>
          <p:cNvSpPr>
            <a:spLocks noGrp="1"/>
          </p:cNvSpPr>
          <p:nvPr>
            <p:ph idx="4294967295"/>
          </p:nvPr>
        </p:nvSpPr>
        <p:spPr bwMode="auto">
          <a:xfrm>
            <a:off x="770011" y="1825625"/>
            <a:ext cx="5320072" cy="4351338"/>
          </a:xfrm>
          <a:prstGeom prst="rect">
            <a:avLst/>
          </a:prstGeom>
        </p:spPr>
        <p:txBody>
          <a:bodyPr>
            <a:normAutofit/>
          </a:bodyPr>
          <a:lstStyle/>
          <a:p>
            <a:pPr marL="0" indent="0">
              <a:buNone/>
              <a:defRPr/>
            </a:pPr>
            <a:r>
              <a:rPr lang="en-US"/>
              <a:t>This query filters the data to only include rows where the booster version is F9 v1.1, and then calculates the average payload mass (in kilograms) for those rows.</a:t>
            </a:r>
            <a:endParaRPr/>
          </a:p>
          <a:p>
            <a:pPr marL="0" indent="0">
              <a:buNone/>
              <a:defRPr/>
            </a:pPr>
            <a:r>
              <a:rPr lang="en-US"/>
              <a:t>The result of this query would be a single value representing the average payload mass carried by booster version F9 v1.1.</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Average Payload Mass by F9 v1.1</a:t>
            </a:r>
            <a:endParaRPr/>
          </a:p>
        </p:txBody>
      </p:sp>
      <p:pic>
        <p:nvPicPr>
          <p:cNvPr id="2" name="Picture 1" descr="Screen Clipping"/>
          <p:cNvPicPr>
            <a:picLocks noChangeAspect="1"/>
          </p:cNvPicPr>
          <p:nvPr/>
        </p:nvPicPr>
        <p:blipFill>
          <a:blip r:embed="rId4"/>
          <a:stretch/>
        </p:blipFill>
        <p:spPr bwMode="auto">
          <a:xfrm>
            <a:off x="6214369" y="1561985"/>
            <a:ext cx="5139430" cy="229584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29</a:t>
            </a:fld>
            <a:endParaRPr lang="en-US"/>
          </a:p>
        </p:txBody>
      </p:sp>
      <p:sp>
        <p:nvSpPr>
          <p:cNvPr id="5" name="Content Placeholder 4"/>
          <p:cNvSpPr>
            <a:spLocks noGrp="1"/>
          </p:cNvSpPr>
          <p:nvPr>
            <p:ph idx="4294967295"/>
          </p:nvPr>
        </p:nvSpPr>
        <p:spPr bwMode="auto">
          <a:xfrm>
            <a:off x="770010" y="1384917"/>
            <a:ext cx="5710689" cy="4792046"/>
          </a:xfrm>
          <a:prstGeom prst="rect">
            <a:avLst/>
          </a:prstGeom>
        </p:spPr>
        <p:txBody>
          <a:bodyPr lIns="91440" tIns="45720" rIns="91440" bIns="45720" anchor="t">
            <a:normAutofit/>
          </a:bodyPr>
          <a:lstStyle/>
          <a:p>
            <a:pPr marL="0" indent="0">
              <a:lnSpc>
                <a:spcPct val="100000"/>
              </a:lnSpc>
              <a:spcBef>
                <a:spcPts val="1400"/>
              </a:spcBef>
              <a:buNone/>
              <a:defRPr/>
            </a:pPr>
            <a:r>
              <a:rPr lang="en-US" sz="1800"/>
              <a:t>This query will return the earliest date where a booster successfully landed on a ground pad, which is considered the first successful landing outcome</a:t>
            </a:r>
            <a:r>
              <a:rPr lang="en-US" sz="1800"/>
              <a:t>.</a:t>
            </a:r>
            <a:endParaRPr/>
          </a:p>
          <a:p>
            <a:pPr marL="0" indent="0">
              <a:lnSpc>
                <a:spcPct val="100000"/>
              </a:lnSpc>
              <a:spcBef>
                <a:spcPts val="1400"/>
              </a:spcBef>
              <a:buNone/>
              <a:defRPr/>
            </a:pPr>
            <a:r>
              <a:rPr lang="en-US" sz="1800"/>
              <a:t>The result of this query would be a single value representing the date of the first successful landing outcome on ground </a:t>
            </a:r>
            <a:r>
              <a:rPr lang="en-US" sz="1800"/>
              <a:t>pad.</a:t>
            </a:r>
            <a:endParaRPr/>
          </a:p>
          <a:p>
            <a:pPr marL="0" indent="0">
              <a:buNone/>
              <a:defRPr/>
            </a:pPr>
            <a:r>
              <a:rPr lang="en-US" sz="1800"/>
              <a:t>This means that the first successful landing outcome on a ground pad occurred on December </a:t>
            </a:r>
            <a:r>
              <a:rPr lang="en-US" sz="1800"/>
              <a:t>22, 2015.</a:t>
            </a:r>
            <a:endParaRPr lang="en-US" sz="1800"/>
          </a:p>
          <a:p>
            <a:pPr marL="0" indent="0">
              <a:buNone/>
              <a:defRPr/>
            </a:pPr>
            <a:r>
              <a:rPr lang="en-US" sz="1800"/>
              <a:t>Note that this query assumes that the LAUNCH_DATE column represents the date and time of the launch, and the OUTCOME column has values such as ‘Success (ground pad)’ indicating whether the booster landed successfully or not.</a:t>
            </a:r>
            <a:endParaRPr/>
          </a:p>
          <a:p>
            <a:pPr marL="0" indent="0">
              <a:lnSpc>
                <a:spcPct val="100000"/>
              </a:lnSpc>
              <a:spcBef>
                <a:spcPts val="1400"/>
              </a:spcBef>
              <a:buNone/>
              <a:defRPr/>
            </a:pP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First Successful Ground Landing Date</a:t>
            </a:r>
            <a:endParaRPr/>
          </a:p>
        </p:txBody>
      </p:sp>
      <p:pic>
        <p:nvPicPr>
          <p:cNvPr id="2" name="Picture 1" descr="Screen Clipping"/>
          <p:cNvPicPr>
            <a:picLocks noChangeAspect="1"/>
          </p:cNvPicPr>
          <p:nvPr/>
        </p:nvPicPr>
        <p:blipFill>
          <a:blip r:embed="rId4"/>
          <a:stretch/>
        </p:blipFill>
        <p:spPr bwMode="auto">
          <a:xfrm>
            <a:off x="6684885" y="1384916"/>
            <a:ext cx="4668914" cy="237033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3</a:t>
            </a:fld>
            <a:endParaRPr lang="en-US"/>
          </a:p>
        </p:txBody>
      </p:sp>
      <p:sp>
        <p:nvSpPr>
          <p:cNvPr id="10" name="Content Placeholder 2"/>
          <p:cNvSpPr txBox="1"/>
          <p:nvPr/>
        </p:nvSpPr>
        <p:spPr bwMode="auto">
          <a:xfrm>
            <a:off x="864457" y="1650498"/>
            <a:ext cx="10326708" cy="4297720"/>
          </a:xfrm>
          <a:prstGeom prst="rect">
            <a:avLst/>
          </a:prstGeom>
        </p:spPr>
        <p:txBody>
          <a:bodyPr vertOverflow="overflow" horzOverflow="overflow" vert="horz" wrap="square" lIns="91440" tIns="45720" rIns="91440" bIns="45720" numCol="1" spcCol="0" rtlCol="0" fromWordArt="0" anchor="t" anchorCtr="0" forceAA="0" compatLnSpc="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Summary of methodologies</a:t>
            </a:r>
            <a:endParaRPr/>
          </a:p>
          <a:p>
            <a:pPr marL="217793" indent="-217793">
              <a:buFont typeface="Arial"/>
              <a:buAutoNum type="arabicPeriod"/>
              <a:defRPr/>
            </a:pPr>
            <a:r>
              <a:rPr sz="1400" b="1" i="0" u="none">
                <a:solidFill>
                  <a:schemeClr val="tx1"/>
                </a:solidFill>
                <a:latin typeface="+mn-lt"/>
                <a:ea typeface="Arial"/>
                <a:cs typeface="Arial"/>
              </a:rPr>
              <a:t>Tree-based </a:t>
            </a:r>
            <a:r>
              <a:rPr sz="1400" b="1" i="0" u="none">
                <a:solidFill>
                  <a:schemeClr val="tx1"/>
                </a:solidFill>
                <a:latin typeface="+mn-lt"/>
                <a:ea typeface="Arial"/>
                <a:cs typeface="Arial"/>
              </a:rPr>
              <a:t>Hyperparameter</a:t>
            </a:r>
            <a:r>
              <a:rPr sz="1400" b="1" i="0" u="none">
                <a:solidFill>
                  <a:schemeClr val="tx1"/>
                </a:solidFill>
                <a:latin typeface="+mn-lt"/>
                <a:ea typeface="Arial"/>
                <a:cs typeface="Arial"/>
              </a:rPr>
              <a:t> Tuning</a:t>
            </a:r>
            <a:r>
              <a:rPr sz="1400" b="0" i="0" u="none">
                <a:solidFill>
                  <a:schemeClr val="tx1"/>
                </a:solidFill>
                <a:latin typeface="+mn-lt"/>
                <a:ea typeface="Arial"/>
                <a:cs typeface="Arial"/>
              </a:rPr>
              <a:t>: The user employed a tree-based approach (e.g., Random Forest) using </a:t>
            </a:r>
            <a:r>
              <a:rPr sz="1400" b="0" i="0" u="none">
                <a:solidFill>
                  <a:schemeClr val="tx1"/>
                </a:solidFill>
                <a:latin typeface="+mn-lt"/>
                <a:ea typeface="Arial"/>
                <a:cs typeface="Arial"/>
              </a:rPr>
              <a:t>GridSearchCV</a:t>
            </a:r>
            <a:r>
              <a:rPr sz="1400" b="0" i="0" u="none">
                <a:solidFill>
                  <a:schemeClr val="tx1"/>
                </a:solidFill>
                <a:latin typeface="+mn-lt"/>
                <a:ea typeface="Arial"/>
                <a:cs typeface="Arial"/>
              </a:rPr>
              <a:t> to tune </a:t>
            </a:r>
            <a:r>
              <a:rPr sz="1400" b="0" i="0" u="none">
                <a:solidFill>
                  <a:schemeClr val="tx1"/>
                </a:solidFill>
                <a:latin typeface="+mn-lt"/>
                <a:ea typeface="Arial"/>
                <a:cs typeface="Arial"/>
              </a:rPr>
              <a:t>hyperparameters</a:t>
            </a:r>
            <a:r>
              <a:rPr sz="1400" b="0" i="0" u="none">
                <a:solidFill>
                  <a:schemeClr val="tx1"/>
                </a:solidFill>
                <a:latin typeface="+mn-lt"/>
                <a:ea typeface="Arial"/>
                <a:cs typeface="Arial"/>
              </a:rPr>
              <a:t>. The best parameters were determined based on the validation set.</a:t>
            </a:r>
            <a:endParaRPr sz="1400">
              <a:solidFill>
                <a:schemeClr val="tx1"/>
              </a:solidFill>
              <a:latin typeface="+mn-lt"/>
            </a:endParaRPr>
          </a:p>
          <a:p>
            <a:pPr marL="217793" indent="-217793">
              <a:lnSpc>
                <a:spcPct val="100000"/>
              </a:lnSpc>
              <a:spcBef>
                <a:spcPts val="1399"/>
              </a:spcBef>
              <a:buFont typeface="Arial"/>
              <a:buAutoNum type="arabicPeriod"/>
              <a:defRPr/>
            </a:pPr>
            <a:r>
              <a:rPr sz="1400" b="1" i="0" u="none">
                <a:solidFill>
                  <a:schemeClr val="tx1"/>
                </a:solidFill>
                <a:latin typeface="+mn-lt"/>
                <a:ea typeface="Arial"/>
                <a:cs typeface="Arial"/>
              </a:rPr>
              <a:t>Logistic Regression </a:t>
            </a:r>
            <a:r>
              <a:rPr sz="1400" b="1" i="0" u="none">
                <a:solidFill>
                  <a:schemeClr val="tx1"/>
                </a:solidFill>
                <a:latin typeface="+mn-lt"/>
                <a:ea typeface="Arial"/>
                <a:cs typeface="Arial"/>
              </a:rPr>
              <a:t>Hyperparameter</a:t>
            </a:r>
            <a:r>
              <a:rPr sz="1400" b="1" i="0" u="none">
                <a:solidFill>
                  <a:schemeClr val="tx1"/>
                </a:solidFill>
                <a:latin typeface="+mn-lt"/>
                <a:ea typeface="Arial"/>
                <a:cs typeface="Arial"/>
              </a:rPr>
              <a:t> Tuning</a:t>
            </a:r>
            <a:r>
              <a:rPr sz="1400" b="0" i="0" u="none">
                <a:solidFill>
                  <a:schemeClr val="tx1"/>
                </a:solidFill>
                <a:latin typeface="+mn-lt"/>
                <a:ea typeface="Arial"/>
                <a:cs typeface="Arial"/>
              </a:rPr>
              <a:t>: Another instance of </a:t>
            </a:r>
            <a:r>
              <a:rPr sz="1400" b="0" i="0" u="none">
                <a:solidFill>
                  <a:schemeClr val="tx1"/>
                </a:solidFill>
                <a:latin typeface="+mn-lt"/>
                <a:ea typeface="Arial"/>
                <a:cs typeface="Arial"/>
              </a:rPr>
              <a:t>hyperparameter</a:t>
            </a:r>
            <a:r>
              <a:rPr sz="1400" b="0" i="0" u="none">
                <a:solidFill>
                  <a:schemeClr val="tx1"/>
                </a:solidFill>
                <a:latin typeface="+mn-lt"/>
                <a:ea typeface="Arial"/>
                <a:cs typeface="Arial"/>
              </a:rPr>
              <a:t> tuning was conducted for logistic regression, also utilizing </a:t>
            </a:r>
            <a:r>
              <a:rPr sz="1400" b="0" i="0" u="none">
                <a:solidFill>
                  <a:schemeClr val="tx1"/>
                </a:solidFill>
                <a:latin typeface="+mn-lt"/>
                <a:ea typeface="Arial"/>
                <a:cs typeface="Arial"/>
              </a:rPr>
              <a:t>GridSearchCV</a:t>
            </a:r>
            <a:r>
              <a:rPr sz="1400" b="0" i="0" u="none">
                <a:solidFill>
                  <a:schemeClr val="tx1"/>
                </a:solidFill>
                <a:latin typeface="+mn-lt"/>
                <a:ea typeface="Arial"/>
                <a:cs typeface="Arial"/>
              </a:rPr>
              <a:t>.</a:t>
            </a:r>
            <a:endParaRPr sz="1400">
              <a:solidFill>
                <a:schemeClr val="tx1"/>
              </a:solidFill>
              <a:latin typeface="+mn-lt"/>
            </a:endParaRPr>
          </a:p>
          <a:p>
            <a:pPr>
              <a:lnSpc>
                <a:spcPct val="100000"/>
              </a:lnSpc>
              <a:spcBef>
                <a:spcPts val="1400"/>
              </a:spcBef>
              <a:defRPr/>
            </a:pPr>
            <a:r>
              <a:rPr lang="en-US" sz="2200">
                <a:solidFill>
                  <a:schemeClr val="accent3">
                    <a:lumMod val="25000"/>
                  </a:schemeClr>
                </a:solidFill>
                <a:latin typeface="Abadi"/>
              </a:rPr>
              <a:t>Summary of all results</a:t>
            </a:r>
            <a:endParaRPr/>
          </a:p>
          <a:p>
            <a:pPr marL="217793" indent="-217793">
              <a:buFont typeface="Arial"/>
              <a:buAutoNum type="arabicPeriod"/>
              <a:defRPr/>
            </a:pPr>
            <a:r>
              <a:rPr sz="1400" b="1" i="0" u="none">
                <a:solidFill>
                  <a:schemeClr val="tx1"/>
                </a:solidFill>
                <a:latin typeface="+mn-lt"/>
                <a:ea typeface="Arial"/>
                <a:cs typeface="Arial"/>
              </a:rPr>
              <a:t>Tree-based Model Accuracy</a:t>
            </a:r>
            <a:r>
              <a:rPr sz="1400" b="0" i="0" u="none">
                <a:solidFill>
                  <a:schemeClr val="tx1"/>
                </a:solidFill>
                <a:latin typeface="+mn-lt"/>
                <a:ea typeface="Arial"/>
                <a:cs typeface="Arial"/>
              </a:rPr>
              <a:t>: The accuracy of the tree-based model on the test data was approximately 0.8333333 (rounded to 4 decimal places).</a:t>
            </a:r>
            <a:endParaRPr sz="1400">
              <a:solidFill>
                <a:schemeClr val="tx1"/>
              </a:solidFill>
              <a:latin typeface="+mn-lt"/>
            </a:endParaRPr>
          </a:p>
          <a:p>
            <a:pPr marL="217793" indent="-217793">
              <a:lnSpc>
                <a:spcPct val="100000"/>
              </a:lnSpc>
              <a:spcBef>
                <a:spcPts val="1399"/>
              </a:spcBef>
              <a:buFont typeface="Arial"/>
              <a:buAutoNum type="arabicPeriod"/>
              <a:defRPr/>
            </a:pPr>
            <a:r>
              <a:rPr sz="1400" b="1" i="0" u="none">
                <a:solidFill>
                  <a:schemeClr val="tx1"/>
                </a:solidFill>
                <a:latin typeface="+mn-lt"/>
                <a:ea typeface="Arial"/>
                <a:cs typeface="Arial"/>
              </a:rPr>
              <a:t>Logistic Regression </a:t>
            </a:r>
            <a:r>
              <a:rPr sz="1400" b="1" i="0" u="none">
                <a:solidFill>
                  <a:schemeClr val="tx1"/>
                </a:solidFill>
                <a:latin typeface="+mn-lt"/>
                <a:ea typeface="Arial"/>
                <a:cs typeface="Arial"/>
              </a:rPr>
              <a:t>Hyperparameter</a:t>
            </a:r>
            <a:r>
              <a:rPr sz="1400" b="1" i="0" u="none">
                <a:solidFill>
                  <a:schemeClr val="tx1"/>
                </a:solidFill>
                <a:latin typeface="+mn-lt"/>
                <a:ea typeface="Arial"/>
                <a:cs typeface="Arial"/>
              </a:rPr>
              <a:t> Tuning Results</a:t>
            </a:r>
            <a:r>
              <a:rPr sz="1400" b="0" i="0" u="none">
                <a:solidFill>
                  <a:schemeClr val="tx1"/>
                </a:solidFill>
                <a:latin typeface="+mn-lt"/>
                <a:ea typeface="Arial"/>
                <a:cs typeface="Arial"/>
              </a:rPr>
              <a:t>: The best parameters for logistic regression were determined as {'C': 0.01, 'penalty': 'l2', 'solver': '</a:t>
            </a:r>
            <a:r>
              <a:rPr sz="1400" b="0" i="0" u="none">
                <a:solidFill>
                  <a:schemeClr val="tx1"/>
                </a:solidFill>
                <a:latin typeface="+mn-lt"/>
                <a:ea typeface="Arial"/>
                <a:cs typeface="Arial"/>
              </a:rPr>
              <a:t>lbfgs</a:t>
            </a:r>
            <a:r>
              <a:rPr sz="1400" b="0" i="0" u="none">
                <a:solidFill>
                  <a:schemeClr val="tx1"/>
                </a:solidFill>
                <a:latin typeface="+mn-lt"/>
                <a:ea typeface="Arial"/>
                <a:cs typeface="Arial"/>
              </a:rPr>
              <a:t>'}, and the corresponding accuracy on the test data was around 0.8464285714285713 (rounded to 4 decimal places).</a:t>
            </a:r>
            <a:endParaRPr sz="1400">
              <a:solidFill>
                <a:schemeClr val="tx1"/>
              </a:solidFill>
              <a:latin typeface="+mn-lt"/>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Executive Summary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30</a:t>
            </a:fld>
            <a:endParaRPr lang="en-US"/>
          </a:p>
        </p:txBody>
      </p:sp>
      <p:pic>
        <p:nvPicPr>
          <p:cNvPr id="6" name="Content Placeholder 5" descr="Screen Clipping"/>
          <p:cNvPicPr>
            <a:picLocks noChangeAspect="1" noGrp="1"/>
          </p:cNvPicPr>
          <p:nvPr>
            <p:ph idx="4294967295"/>
          </p:nvPr>
        </p:nvPicPr>
        <p:blipFill>
          <a:blip r:embed="rId4"/>
          <a:stretch/>
        </p:blipFill>
        <p:spPr bwMode="auto">
          <a:xfrm>
            <a:off x="7053477" y="3682218"/>
            <a:ext cx="4300321" cy="2674131"/>
          </a:xfrm>
          <a:prstGeom prst="rect">
            <a:avLst/>
          </a:prstGeom>
        </p:spPr>
      </p:pic>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Successful Drone Ship Landing with Payload between 4000 and 6000</a:t>
            </a:r>
            <a:endParaRPr/>
          </a:p>
        </p:txBody>
      </p:sp>
      <p:pic>
        <p:nvPicPr>
          <p:cNvPr id="3" name="Picture 2" descr="Screen Clipping"/>
          <p:cNvPicPr>
            <a:picLocks noChangeAspect="1"/>
          </p:cNvPicPr>
          <p:nvPr/>
        </p:nvPicPr>
        <p:blipFill>
          <a:blip r:embed="rId5"/>
          <a:stretch/>
        </p:blipFill>
        <p:spPr bwMode="auto">
          <a:xfrm>
            <a:off x="7053477" y="1688180"/>
            <a:ext cx="4300321" cy="1809621"/>
          </a:xfrm>
          <a:prstGeom prst="rect">
            <a:avLst/>
          </a:prstGeom>
        </p:spPr>
      </p:pic>
      <p:sp>
        <p:nvSpPr>
          <p:cNvPr id="7" name="Rectangle 6"/>
          <p:cNvSpPr/>
          <p:nvPr/>
        </p:nvSpPr>
        <p:spPr bwMode="auto">
          <a:xfrm>
            <a:off x="770010" y="1628506"/>
            <a:ext cx="6097079" cy="1189079"/>
          </a:xfrm>
          <a:prstGeom prst="rect">
            <a:avLst/>
          </a:prstGeom>
        </p:spPr>
        <p:txBody>
          <a:bodyPr>
            <a:spAutoFit/>
          </a:bodyPr>
          <a:lstStyle/>
          <a:p>
            <a:pPr>
              <a:defRPr/>
            </a:pPr>
            <a:r>
              <a:rPr lang="en-US">
                <a:latin typeface="plus-jakarta-sans"/>
              </a:rPr>
              <a:t>This query will return the names of boosters that have successfully landed on a drone ship, and had a payload mass within the specified range (greater than 4000 but less than 6000).</a:t>
            </a:r>
            <a:endParaRPr lang="en-IN"/>
          </a:p>
        </p:txBody>
      </p:sp>
      <p:sp>
        <p:nvSpPr>
          <p:cNvPr id="9" name="Rectangle 8"/>
          <p:cNvSpPr/>
          <p:nvPr/>
        </p:nvSpPr>
        <p:spPr bwMode="auto">
          <a:xfrm>
            <a:off x="770010" y="2857661"/>
            <a:ext cx="6097079" cy="914760"/>
          </a:xfrm>
          <a:prstGeom prst="rect">
            <a:avLst/>
          </a:prstGeom>
        </p:spPr>
        <p:txBody>
          <a:bodyPr>
            <a:spAutoFit/>
          </a:bodyPr>
          <a:lstStyle/>
          <a:p>
            <a:pPr>
              <a:defRPr/>
            </a:pPr>
            <a:r>
              <a:rPr lang="en-US">
                <a:latin typeface="plus-jakarta-sans"/>
              </a:rPr>
              <a:t>These are the names of boosters that have successfully landed on a drone ship with payload masses within the specified range.</a:t>
            </a:r>
            <a:endParaRPr lang="en-IN"/>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31</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Number of Successful and Failure Mission Outcomes</a:t>
            </a:r>
            <a:endParaRPr/>
          </a:p>
        </p:txBody>
      </p:sp>
      <p:pic>
        <p:nvPicPr>
          <p:cNvPr id="2" name="Picture 1" descr="Screen Clipping"/>
          <p:cNvPicPr>
            <a:picLocks noChangeAspect="1"/>
          </p:cNvPicPr>
          <p:nvPr/>
        </p:nvPicPr>
        <p:blipFill>
          <a:blip r:embed="rId4"/>
          <a:stretch/>
        </p:blipFill>
        <p:spPr bwMode="auto">
          <a:xfrm>
            <a:off x="6533965" y="1534235"/>
            <a:ext cx="4819834" cy="3371913"/>
          </a:xfrm>
          <a:prstGeom prst="rect">
            <a:avLst/>
          </a:prstGeom>
        </p:spPr>
      </p:pic>
      <p:sp>
        <p:nvSpPr>
          <p:cNvPr id="12" name="Rectangle 7"/>
          <p:cNvSpPr>
            <a:spLocks noChangeArrowheads="1"/>
          </p:cNvSpPr>
          <p:nvPr/>
        </p:nvSpPr>
        <p:spPr bwMode="auto">
          <a:xfrm rot="10800000" flipV="1">
            <a:off x="770010" y="1444227"/>
            <a:ext cx="5168411" cy="1798679"/>
          </a:xfrm>
          <a:prstGeom prst="rect">
            <a:avLst/>
          </a:prstGeom>
          <a:noFill/>
          <a:ln>
            <a:noFill/>
          </a:ln>
          <a:effectLst/>
        </p:spPr>
        <p:txBody>
          <a:bodyPr vert="horz" wrap="square" lIns="91440" tIns="45720" rIns="91440" bIns="45720" numCol="1" anchor="ctr" anchorCtr="0" compatLnSpc="1">
            <a:prstTxWarp prst="textNoShape"/>
            <a:spAutoFit/>
          </a:bodyPr>
          <a:lstStyle>
            <a:lvl1pPr>
              <a:spcBef>
                <a:spcPts val="0"/>
              </a:spcBef>
              <a:spcAft>
                <a:spcPts val="0"/>
              </a:spcAft>
              <a:defRPr>
                <a:solidFill>
                  <a:schemeClr val="tx1"/>
                </a:solidFill>
                <a:latin typeface="Arial"/>
              </a:defRPr>
            </a:lvl1pPr>
            <a:lvl2pPr>
              <a:spcBef>
                <a:spcPts val="0"/>
              </a:spcBef>
              <a:spcAft>
                <a:spcPts val="0"/>
              </a:spcAft>
              <a:defRPr>
                <a:solidFill>
                  <a:schemeClr val="tx1"/>
                </a:solidFill>
                <a:latin typeface="Arial"/>
              </a:defRPr>
            </a:lvl2pPr>
            <a:lvl3pPr>
              <a:spcBef>
                <a:spcPts val="0"/>
              </a:spcBef>
              <a:spcAft>
                <a:spcPts val="0"/>
              </a:spcAft>
              <a:defRPr>
                <a:solidFill>
                  <a:schemeClr val="tx1"/>
                </a:solidFill>
                <a:latin typeface="Arial"/>
              </a:defRPr>
            </a:lvl3pPr>
            <a:lvl4pPr>
              <a:spcBef>
                <a:spcPts val="0"/>
              </a:spcBef>
              <a:spcAft>
                <a:spcPts val="0"/>
              </a:spcAft>
              <a:defRPr>
                <a:solidFill>
                  <a:schemeClr val="tx1"/>
                </a:solidFill>
                <a:latin typeface="Arial"/>
              </a:defRPr>
            </a:lvl4pPr>
            <a:lvl5pPr>
              <a:spcBef>
                <a:spcPts val="0"/>
              </a:spcBef>
              <a:spcAft>
                <a:spcPts val="0"/>
              </a:spcAft>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The result of this query would be a table with two columns: </a:t>
            </a:r>
            <a:r>
              <a:rPr lang="en-US" sz="1600" b="0" i="0" u="none" strike="noStrike" cap="none">
                <a:ln>
                  <a:noFill/>
                </a:ln>
                <a:solidFill>
                  <a:schemeClr val="tx1"/>
                </a:solidFill>
                <a:latin typeface="+mj-lt"/>
              </a:rPr>
              <a:t>Mission_Outcome</a:t>
            </a:r>
            <a:r>
              <a:rPr lang="en-US" sz="1600" b="0" i="0" u="none" strike="noStrike" cap="none">
                <a:ln>
                  <a:noFill/>
                </a:ln>
                <a:solidFill>
                  <a:schemeClr val="tx1"/>
                </a:solidFill>
                <a:latin typeface="+mj-lt"/>
              </a:rPr>
              <a:t> and count. The </a:t>
            </a:r>
            <a:r>
              <a:rPr lang="en-US" sz="1600" b="0" i="0" u="none" strike="noStrike" cap="none">
                <a:ln>
                  <a:noFill/>
                </a:ln>
                <a:solidFill>
                  <a:schemeClr val="tx1"/>
                </a:solidFill>
                <a:latin typeface="+mj-lt"/>
              </a:rPr>
              <a:t>Mission_Outcome</a:t>
            </a:r>
            <a:r>
              <a:rPr lang="en-US" sz="1600" b="0" i="0" u="none" strike="noStrike" cap="none">
                <a:ln>
                  <a:noFill/>
                </a:ln>
                <a:solidFill>
                  <a:schemeClr val="tx1"/>
                </a:solidFill>
                <a:latin typeface="+mj-lt"/>
              </a:rPr>
              <a:t> column would contain the different possible outcomes (e.g. “Success (drone ship)”, “Failure (drone ship)”, etc.), and the count column would contain the number of times each outcome appears.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32</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Boosters Carried Maximum Payload</a:t>
            </a:r>
            <a:endParaRPr/>
          </a:p>
        </p:txBody>
      </p:sp>
      <p:pic>
        <p:nvPicPr>
          <p:cNvPr id="2" name="Picture 1" descr="Screen Clipping"/>
          <p:cNvPicPr>
            <a:picLocks noChangeAspect="1"/>
          </p:cNvPicPr>
          <p:nvPr/>
        </p:nvPicPr>
        <p:blipFill>
          <a:blip r:embed="rId4"/>
          <a:stretch/>
        </p:blipFill>
        <p:spPr bwMode="auto">
          <a:xfrm>
            <a:off x="6551720" y="1420426"/>
            <a:ext cx="4882719" cy="4638944"/>
          </a:xfrm>
          <a:prstGeom prst="rect">
            <a:avLst/>
          </a:prstGeom>
        </p:spPr>
      </p:pic>
      <p:sp>
        <p:nvSpPr>
          <p:cNvPr id="7" name="Rectangle 2"/>
          <p:cNvSpPr>
            <a:spLocks noChangeArrowheads="1"/>
          </p:cNvSpPr>
          <p:nvPr/>
        </p:nvSpPr>
        <p:spPr bwMode="auto">
          <a:xfrm>
            <a:off x="770010" y="1687115"/>
            <a:ext cx="5518946" cy="3017880"/>
          </a:xfrm>
          <a:prstGeom prst="rect">
            <a:avLst/>
          </a:prstGeom>
          <a:noFill/>
          <a:ln>
            <a:noFill/>
          </a:ln>
          <a:effectLst/>
        </p:spPr>
        <p:txBody>
          <a:bodyPr vert="horz" wrap="square" lIns="91440" tIns="45720" rIns="91440" bIns="45720" numCol="1" anchor="ctr" anchorCtr="0" compatLnSpc="1">
            <a:prstTxWarp prst="textNoShape"/>
            <a:spAutoFit/>
          </a:bodyPr>
          <a:lstStyle>
            <a:lvl1pPr>
              <a:spcBef>
                <a:spcPts val="0"/>
              </a:spcBef>
              <a:spcAft>
                <a:spcPts val="0"/>
              </a:spcAft>
              <a:defRPr>
                <a:solidFill>
                  <a:schemeClr val="tx1"/>
                </a:solidFill>
                <a:latin typeface="Arial"/>
              </a:defRPr>
            </a:lvl1pPr>
            <a:lvl2pPr>
              <a:spcBef>
                <a:spcPts val="0"/>
              </a:spcBef>
              <a:spcAft>
                <a:spcPts val="0"/>
              </a:spcAft>
              <a:defRPr>
                <a:solidFill>
                  <a:schemeClr val="tx1"/>
                </a:solidFill>
                <a:latin typeface="Arial"/>
              </a:defRPr>
            </a:lvl2pPr>
            <a:lvl3pPr>
              <a:spcBef>
                <a:spcPts val="0"/>
              </a:spcBef>
              <a:spcAft>
                <a:spcPts val="0"/>
              </a:spcAft>
              <a:defRPr>
                <a:solidFill>
                  <a:schemeClr val="tx1"/>
                </a:solidFill>
                <a:latin typeface="Arial"/>
              </a:defRPr>
            </a:lvl3pPr>
            <a:lvl4pPr>
              <a:spcBef>
                <a:spcPts val="0"/>
              </a:spcBef>
              <a:spcAft>
                <a:spcPts val="0"/>
              </a:spcAft>
              <a:defRPr>
                <a:solidFill>
                  <a:schemeClr val="tx1"/>
                </a:solidFill>
                <a:latin typeface="Arial"/>
              </a:defRPr>
            </a:lvl4pPr>
            <a:lvl5pPr>
              <a:spcBef>
                <a:spcPts val="0"/>
              </a:spcBef>
              <a:spcAft>
                <a:spcPts val="0"/>
              </a:spcAft>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The subquery (SELECT MAX(PAYLOAD_MASS__KG_) FROM SPACEXTABLE) finds the maximum payload mass in the SPACEXTABLE. The outer query then selects all the booster versions that carried this maximum payload mass.</a:t>
            </a:r>
            <a:endParaRPr/>
          </a:p>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The DISTINCT keyword is used to ensure that only unique values are returned, so if there are multiple booster versions that carried the same maximum payload mass, only one will be included in the result.</a:t>
            </a:r>
            <a:endParaRPr/>
          </a:p>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For example, if the maximum payload mass is 20000 kg and several booster versions have carried this amount, the query would return all the distinct booster versions that achieved this maximum payload mass.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33</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2015 Launch Records</a:t>
            </a:r>
            <a:endParaRPr/>
          </a:p>
        </p:txBody>
      </p:sp>
      <p:pic>
        <p:nvPicPr>
          <p:cNvPr id="2" name="Picture 1" descr="Screen Clipping"/>
          <p:cNvPicPr>
            <a:picLocks noChangeAspect="1"/>
          </p:cNvPicPr>
          <p:nvPr/>
        </p:nvPicPr>
        <p:blipFill>
          <a:blip r:embed="rId4"/>
          <a:stretch/>
        </p:blipFill>
        <p:spPr bwMode="auto">
          <a:xfrm>
            <a:off x="6294268" y="1486989"/>
            <a:ext cx="5059530" cy="3280320"/>
          </a:xfrm>
          <a:prstGeom prst="rect">
            <a:avLst/>
          </a:prstGeom>
        </p:spPr>
      </p:pic>
      <p:sp>
        <p:nvSpPr>
          <p:cNvPr id="7" name="Rectangle 2"/>
          <p:cNvSpPr>
            <a:spLocks noChangeArrowheads="1"/>
          </p:cNvSpPr>
          <p:nvPr/>
        </p:nvSpPr>
        <p:spPr bwMode="auto">
          <a:xfrm rot="10800000" flipV="1">
            <a:off x="837225" y="1570693"/>
            <a:ext cx="5174036" cy="1310999"/>
          </a:xfrm>
          <a:prstGeom prst="rect">
            <a:avLst/>
          </a:prstGeom>
          <a:noFill/>
          <a:ln>
            <a:noFill/>
          </a:ln>
          <a:effectLst/>
        </p:spPr>
        <p:txBody>
          <a:bodyPr vert="horz" wrap="square" lIns="91440" tIns="45720" rIns="91440" bIns="45720" numCol="1" anchor="ctr" anchorCtr="0" compatLnSpc="1">
            <a:prstTxWarp prst="textNoShape"/>
            <a:spAutoFit/>
          </a:bodyPr>
          <a:lstStyle>
            <a:lvl1pPr>
              <a:spcBef>
                <a:spcPts val="0"/>
              </a:spcBef>
              <a:spcAft>
                <a:spcPts val="0"/>
              </a:spcAft>
              <a:defRPr>
                <a:solidFill>
                  <a:schemeClr val="tx1"/>
                </a:solidFill>
                <a:latin typeface="Arial"/>
              </a:defRPr>
            </a:lvl1pPr>
            <a:lvl2pPr>
              <a:spcBef>
                <a:spcPts val="0"/>
              </a:spcBef>
              <a:spcAft>
                <a:spcPts val="0"/>
              </a:spcAft>
              <a:defRPr>
                <a:solidFill>
                  <a:schemeClr val="tx1"/>
                </a:solidFill>
                <a:latin typeface="Arial"/>
              </a:defRPr>
            </a:lvl2pPr>
            <a:lvl3pPr>
              <a:spcBef>
                <a:spcPts val="0"/>
              </a:spcBef>
              <a:spcAft>
                <a:spcPts val="0"/>
              </a:spcAft>
              <a:defRPr>
                <a:solidFill>
                  <a:schemeClr val="tx1"/>
                </a:solidFill>
                <a:latin typeface="Arial"/>
              </a:defRPr>
            </a:lvl3pPr>
            <a:lvl4pPr>
              <a:spcBef>
                <a:spcPts val="0"/>
              </a:spcBef>
              <a:spcAft>
                <a:spcPts val="0"/>
              </a:spcAft>
              <a:defRPr>
                <a:solidFill>
                  <a:schemeClr val="tx1"/>
                </a:solidFill>
                <a:latin typeface="Arial"/>
              </a:defRPr>
            </a:lvl4pPr>
            <a:lvl5pPr>
              <a:spcBef>
                <a:spcPts val="0"/>
              </a:spcBef>
              <a:spcAft>
                <a:spcPts val="0"/>
              </a:spcAft>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The result of this query would be a table with four columns: month, </a:t>
            </a:r>
            <a:r>
              <a:rPr lang="en-US" sz="1600" b="0" i="0" u="none" strike="noStrike" cap="none">
                <a:ln>
                  <a:noFill/>
                </a:ln>
                <a:solidFill>
                  <a:schemeClr val="tx1"/>
                </a:solidFill>
                <a:latin typeface="+mj-lt"/>
              </a:rPr>
              <a:t>Landing_Outcome</a:t>
            </a:r>
            <a:r>
              <a:rPr lang="en-US" sz="1600" b="0" i="0" u="none" strike="noStrike" cap="none">
                <a:ln>
                  <a:noFill/>
                </a:ln>
                <a:solidFill>
                  <a:schemeClr val="tx1"/>
                </a:solidFill>
                <a:latin typeface="+mj-lt"/>
              </a:rPr>
              <a:t>, </a:t>
            </a:r>
            <a:r>
              <a:rPr lang="en-US" sz="1600" b="0" i="0" u="none" strike="noStrike" cap="none">
                <a:ln>
                  <a:noFill/>
                </a:ln>
                <a:solidFill>
                  <a:schemeClr val="tx1"/>
                </a:solidFill>
                <a:latin typeface="+mj-lt"/>
              </a:rPr>
              <a:t>Booster_Version</a:t>
            </a:r>
            <a:r>
              <a:rPr lang="en-US" sz="1600" b="0" i="0" u="none" strike="noStrike" cap="none">
                <a:ln>
                  <a:noFill/>
                </a:ln>
                <a:solidFill>
                  <a:schemeClr val="tx1"/>
                </a:solidFill>
                <a:latin typeface="+mj-lt"/>
              </a:rPr>
              <a:t>, and </a:t>
            </a:r>
            <a:r>
              <a:rPr lang="en-US" sz="1600" b="0" i="0" u="none" strike="noStrike" cap="none">
                <a:ln>
                  <a:noFill/>
                </a:ln>
                <a:solidFill>
                  <a:schemeClr val="tx1"/>
                </a:solidFill>
                <a:latin typeface="+mj-lt"/>
              </a:rPr>
              <a:t>Launch_Site</a:t>
            </a:r>
            <a:r>
              <a:rPr lang="en-US" sz="1600" b="0" i="0" u="none" strike="noStrike" cap="none">
                <a:ln>
                  <a:noFill/>
                </a:ln>
                <a:solidFill>
                  <a:schemeClr val="tx1"/>
                </a:solidFill>
                <a:latin typeface="+mj-lt"/>
              </a:rPr>
              <a:t>. Each row would represent a specific launch event that met the conditions specified in the WHERE clause.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34</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Rank Landing Outcomes Between 2010-06-04 and 2017-03-20</a:t>
            </a:r>
            <a:endParaRPr/>
          </a:p>
        </p:txBody>
      </p:sp>
      <p:pic>
        <p:nvPicPr>
          <p:cNvPr id="2" name="Picture 1" descr="Screen Clipping"/>
          <p:cNvPicPr>
            <a:picLocks noChangeAspect="1"/>
          </p:cNvPicPr>
          <p:nvPr/>
        </p:nvPicPr>
        <p:blipFill>
          <a:blip r:embed="rId4"/>
          <a:stretch/>
        </p:blipFill>
        <p:spPr bwMode="auto">
          <a:xfrm>
            <a:off x="6338655" y="1618188"/>
            <a:ext cx="5078027" cy="3621624"/>
          </a:xfrm>
          <a:prstGeom prst="rect">
            <a:avLst/>
          </a:prstGeom>
        </p:spPr>
      </p:pic>
      <p:sp>
        <p:nvSpPr>
          <p:cNvPr id="6" name="Rectangle 1"/>
          <p:cNvSpPr>
            <a:spLocks noChangeArrowheads="1"/>
          </p:cNvSpPr>
          <p:nvPr/>
        </p:nvSpPr>
        <p:spPr bwMode="auto">
          <a:xfrm rot="10800000" flipV="1">
            <a:off x="770009" y="2004635"/>
            <a:ext cx="5214618" cy="1798679"/>
          </a:xfrm>
          <a:prstGeom prst="rect">
            <a:avLst/>
          </a:prstGeom>
          <a:noFill/>
          <a:ln>
            <a:noFill/>
          </a:ln>
          <a:effectLst/>
        </p:spPr>
        <p:txBody>
          <a:bodyPr vert="horz" wrap="square" lIns="91440" tIns="45720" rIns="91440" bIns="45720" numCol="1" anchor="ctr" anchorCtr="0" compatLnSpc="1">
            <a:prstTxWarp prst="textNoShape"/>
            <a:spAutoFit/>
          </a:bodyPr>
          <a:lstStyle>
            <a:lvl1pPr>
              <a:spcBef>
                <a:spcPts val="0"/>
              </a:spcBef>
              <a:spcAft>
                <a:spcPts val="0"/>
              </a:spcAft>
              <a:defRPr>
                <a:solidFill>
                  <a:schemeClr val="tx1"/>
                </a:solidFill>
                <a:latin typeface="Arial"/>
              </a:defRPr>
            </a:lvl1pPr>
            <a:lvl2pPr>
              <a:spcBef>
                <a:spcPts val="0"/>
              </a:spcBef>
              <a:spcAft>
                <a:spcPts val="0"/>
              </a:spcAft>
              <a:defRPr>
                <a:solidFill>
                  <a:schemeClr val="tx1"/>
                </a:solidFill>
                <a:latin typeface="Arial"/>
              </a:defRPr>
            </a:lvl2pPr>
            <a:lvl3pPr>
              <a:spcBef>
                <a:spcPts val="0"/>
              </a:spcBef>
              <a:spcAft>
                <a:spcPts val="0"/>
              </a:spcAft>
              <a:defRPr>
                <a:solidFill>
                  <a:schemeClr val="tx1"/>
                </a:solidFill>
                <a:latin typeface="Arial"/>
              </a:defRPr>
            </a:lvl3pPr>
            <a:lvl4pPr>
              <a:spcBef>
                <a:spcPts val="0"/>
              </a:spcBef>
              <a:spcAft>
                <a:spcPts val="0"/>
              </a:spcAft>
              <a:defRPr>
                <a:solidFill>
                  <a:schemeClr val="tx1"/>
                </a:solidFill>
                <a:latin typeface="Arial"/>
              </a:defRPr>
            </a:lvl4pPr>
            <a:lvl5pPr>
              <a:spcBef>
                <a:spcPts val="0"/>
              </a:spcBef>
              <a:spcAft>
                <a:spcPts val="0"/>
              </a:spcAft>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The result of this query would be a table with two columns: </a:t>
            </a:r>
            <a:r>
              <a:rPr lang="en-US" sz="1600" b="0" i="0" u="none" strike="noStrike" cap="none">
                <a:ln>
                  <a:noFill/>
                </a:ln>
                <a:solidFill>
                  <a:schemeClr val="tx1"/>
                </a:solidFill>
                <a:latin typeface="+mj-lt"/>
              </a:rPr>
              <a:t>Landing_Outcome</a:t>
            </a:r>
            <a:r>
              <a:rPr lang="en-US" sz="1600" b="0" i="0" u="none" strike="noStrike" cap="none">
                <a:ln>
                  <a:noFill/>
                </a:ln>
                <a:solidFill>
                  <a:schemeClr val="tx1"/>
                </a:solidFill>
                <a:latin typeface="+mj-lt"/>
              </a:rPr>
              <a:t> and count. Each row would represent an outcome, and the count column would show how many launches fell under that outcome during the specified time period. The results would be sorted in descending order by count, so we can easily see which outcomes were the most common.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7" name="TextBox 6"/>
          <p:cNvSpPr txBox="1"/>
          <p:nvPr/>
        </p:nvSpPr>
        <p:spPr bwMode="auto">
          <a:xfrm>
            <a:off x="797967" y="2529743"/>
            <a:ext cx="1136727" cy="366119"/>
          </a:xfrm>
          <a:prstGeom prst="rect">
            <a:avLst/>
          </a:prstGeom>
          <a:solidFill>
            <a:srgbClr val="0948CB"/>
          </a:solidFill>
        </p:spPr>
        <p:txBody>
          <a:bodyPr wrap="none" rtlCol="0">
            <a:spAutoFit/>
          </a:bodyPr>
          <a:lstStyle/>
          <a:p>
            <a:pPr>
              <a:defRPr/>
            </a:pPr>
            <a:r>
              <a:rPr lang="en-US">
                <a:solidFill>
                  <a:schemeClr val="bg1"/>
                </a:solidFill>
              </a:rPr>
              <a:t>Section 3</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36</a:t>
            </a:fld>
            <a:endParaRPr lang="en-US"/>
          </a:p>
        </p:txBody>
      </p:sp>
      <p:sp>
        <p:nvSpPr>
          <p:cNvPr id="5" name="Content Placeholder 4"/>
          <p:cNvSpPr>
            <a:spLocks noGrp="1"/>
          </p:cNvSpPr>
          <p:nvPr>
            <p:ph idx="4294967295"/>
          </p:nvPr>
        </p:nvSpPr>
        <p:spPr bwMode="auto">
          <a:xfrm>
            <a:off x="770011" y="1358283"/>
            <a:ext cx="5151396" cy="4818680"/>
          </a:xfrm>
          <a:prstGeom prst="rect">
            <a:avLst/>
          </a:prstGeom>
        </p:spPr>
        <p:txBody>
          <a:bodyPr lIns="91440" tIns="45720" rIns="91440" bIns="45720" anchor="t">
            <a:normAutofit fontScale="77500" lnSpcReduction="20000"/>
          </a:bodyPr>
          <a:lstStyle/>
          <a:p>
            <a:pPr marL="0" indent="0">
              <a:buNone/>
              <a:defRPr/>
            </a:pPr>
            <a:r>
              <a:rPr lang="en-US" b="1"/>
              <a:t>Title:</a:t>
            </a:r>
            <a:r>
              <a:rPr lang="en-US"/>
              <a:t> Launch Site Locations and Proximity Analysis Using Folium</a:t>
            </a:r>
            <a:endParaRPr/>
          </a:p>
          <a:p>
            <a:pPr marL="0" indent="0">
              <a:buNone/>
              <a:defRPr/>
            </a:pPr>
            <a:endParaRPr lang="en-US" b="1"/>
          </a:p>
          <a:p>
            <a:pPr marL="0" indent="0">
              <a:buNone/>
              <a:defRPr/>
            </a:pPr>
            <a:r>
              <a:rPr lang="en-US" b="1"/>
              <a:t>Important </a:t>
            </a:r>
            <a:r>
              <a:rPr lang="en-US" b="1"/>
              <a:t>Elements and Findings:</a:t>
            </a:r>
            <a:endParaRPr lang="en-US"/>
          </a:p>
          <a:p>
            <a:pPr marL="0" indent="0">
              <a:buNone/>
              <a:defRPr/>
            </a:pPr>
            <a:r>
              <a:rPr lang="en-US"/>
              <a:t>The folium map shows the locations of various launch sites across the globe, marked with blue markers. The proximity analysis reveals that some launch sites are located near major transportation routes, such as railways (red lines) and highways (orange lines). This could be an important factor in determining the success rate of launches.</a:t>
            </a:r>
            <a:endParaRPr/>
          </a:p>
          <a:p>
            <a:pPr marL="0" indent="0">
              <a:buNone/>
              <a:defRPr/>
            </a:pPr>
            <a:r>
              <a:rPr lang="en-US"/>
              <a:t>Notable observations include:</a:t>
            </a:r>
            <a:endParaRPr/>
          </a:p>
          <a:p>
            <a:pPr>
              <a:defRPr/>
            </a:pPr>
            <a:r>
              <a:rPr lang="en-US"/>
              <a:t>Launch Site 1 is situated near a coastline (blue line), which may affect the trajectory of rocket trajectories.</a:t>
            </a:r>
            <a:endParaRPr/>
          </a:p>
          <a:p>
            <a:pPr>
              <a:defRPr/>
            </a:pPr>
            <a:r>
              <a:rPr lang="en-US"/>
              <a:t>Launch Site 2 is located relatively far from any major transportation routes, possibly indicating a more isolated or remote location.</a:t>
            </a:r>
            <a:endParaRPr/>
          </a:p>
          <a:p>
            <a:pPr>
              <a:defRPr/>
            </a:pPr>
            <a:r>
              <a:rPr lang="en-US"/>
              <a:t>Launch Site 3 is marked by multiple proximity lines, suggesting that it may be strategically located to facilitate easy access and egress for launches.</a:t>
            </a:r>
            <a:endParaRPr/>
          </a:p>
          <a:p>
            <a:pPr>
              <a:defRPr/>
            </a:pPr>
            <a:endParaRPr lang="en-US"/>
          </a:p>
        </p:txBody>
      </p:sp>
      <p:sp>
        <p:nvSpPr>
          <p:cNvPr id="2" name="Title 1"/>
          <p:cNvSpPr txBox="1"/>
          <p:nvPr/>
        </p:nvSpPr>
        <p:spPr bwMode="auto">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Launch Site Locations and Proximity Analysis Using Folium</a:t>
            </a:r>
            <a:endParaRPr/>
          </a:p>
        </p:txBody>
      </p:sp>
      <p:pic>
        <p:nvPicPr>
          <p:cNvPr id="4" name="Picture 3" descr="Screen Clipping"/>
          <p:cNvPicPr>
            <a:picLocks noChangeAspect="1"/>
          </p:cNvPicPr>
          <p:nvPr/>
        </p:nvPicPr>
        <p:blipFill>
          <a:blip r:embed="rId4"/>
          <a:stretch/>
        </p:blipFill>
        <p:spPr bwMode="auto">
          <a:xfrm>
            <a:off x="6951216" y="1399089"/>
            <a:ext cx="4402583" cy="239606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37</a:t>
            </a:fld>
            <a:endParaRPr lang="en-US"/>
          </a:p>
        </p:txBody>
      </p:sp>
      <p:sp>
        <p:nvSpPr>
          <p:cNvPr id="5" name="Content Placeholder 4"/>
          <p:cNvSpPr>
            <a:spLocks noGrp="1"/>
          </p:cNvSpPr>
          <p:nvPr>
            <p:ph idx="4294967295"/>
          </p:nvPr>
        </p:nvSpPr>
        <p:spPr bwMode="auto">
          <a:xfrm>
            <a:off x="770010" y="1358282"/>
            <a:ext cx="5834975" cy="4998067"/>
          </a:xfrm>
          <a:prstGeom prst="rect">
            <a:avLst/>
          </a:prstGeom>
        </p:spPr>
        <p:txBody>
          <a:bodyPr lIns="91440" tIns="45720" rIns="91440" bIns="45720" anchor="t">
            <a:normAutofit fontScale="62500" lnSpcReduction="20000"/>
          </a:bodyPr>
          <a:lstStyle/>
          <a:p>
            <a:pPr marL="0" indent="0">
              <a:buNone/>
              <a:defRPr/>
            </a:pPr>
            <a:r>
              <a:rPr lang="en-US" b="1"/>
              <a:t>Title:</a:t>
            </a:r>
            <a:r>
              <a:rPr lang="en-US"/>
              <a:t> Launch Outcomes Visualization using Folium: Successes, Failures, and Uncertainties</a:t>
            </a:r>
            <a:endParaRPr/>
          </a:p>
          <a:p>
            <a:pPr marL="0" indent="0">
              <a:buNone/>
              <a:defRPr/>
            </a:pPr>
            <a:r>
              <a:rPr lang="en-US" b="1"/>
              <a:t>Important </a:t>
            </a:r>
            <a:r>
              <a:rPr lang="en-US" b="1"/>
              <a:t>Elements and Findings:</a:t>
            </a:r>
            <a:r>
              <a:rPr lang="en-US"/>
              <a:t> The folium map shows the locations of various launch sites across the globe, marked with blue markers. The color-labeled outcome indicators provide a visual representation of the launch success rates.</a:t>
            </a:r>
            <a:endParaRPr/>
          </a:p>
          <a:p>
            <a:pPr>
              <a:defRPr/>
            </a:pPr>
            <a:r>
              <a:rPr lang="en-US" b="1"/>
              <a:t>Green Markers</a:t>
            </a:r>
            <a:r>
              <a:rPr lang="en-US"/>
              <a:t>: Successful launches (87.5%)</a:t>
            </a:r>
            <a:endParaRPr/>
          </a:p>
          <a:p>
            <a:pPr>
              <a:defRPr/>
            </a:pPr>
            <a:r>
              <a:rPr lang="en-US" b="1"/>
              <a:t>Red Markers</a:t>
            </a:r>
            <a:r>
              <a:rPr lang="en-US"/>
              <a:t>: Failed launches (12.5%)</a:t>
            </a:r>
            <a:endParaRPr/>
          </a:p>
          <a:p>
            <a:pPr>
              <a:defRPr/>
            </a:pPr>
            <a:r>
              <a:rPr lang="en-US" b="1"/>
              <a:t>Gray Markers</a:t>
            </a:r>
            <a:r>
              <a:rPr lang="en-US"/>
              <a:t>: Uncertain or unknown outcomes (0.25%)</a:t>
            </a:r>
            <a:endParaRPr/>
          </a:p>
          <a:p>
            <a:pPr marL="0" indent="0">
              <a:buNone/>
              <a:defRPr/>
            </a:pPr>
            <a:r>
              <a:rPr lang="en-US"/>
              <a:t>Notable observations include:</a:t>
            </a:r>
            <a:endParaRPr/>
          </a:p>
          <a:p>
            <a:pPr>
              <a:defRPr/>
            </a:pPr>
            <a:r>
              <a:rPr lang="en-US"/>
              <a:t>Launch Site 1 has a high success rate, with most launches marked in green.</a:t>
            </a:r>
            <a:endParaRPr/>
          </a:p>
          <a:p>
            <a:pPr>
              <a:defRPr/>
            </a:pPr>
            <a:r>
              <a:rPr lang="en-US"/>
              <a:t>Launch Site 2 shows a mix of successful and failed launches, indicating that factors such as payload mass, orbit type, and site conditions may be influencing the outcomes.</a:t>
            </a:r>
            <a:endParaRPr/>
          </a:p>
          <a:p>
            <a:pPr>
              <a:defRPr/>
            </a:pPr>
            <a:r>
              <a:rPr lang="en-US"/>
              <a:t>The gray markers indicate uncertainty or unknown outcomes for some launches, which could be due to a lack of data or incomplete records.</a:t>
            </a:r>
            <a:endParaRPr/>
          </a:p>
          <a:p>
            <a:pPr marL="0" indent="0">
              <a:buNone/>
              <a:defRPr/>
            </a:pPr>
            <a:r>
              <a:rPr lang="en-US" b="1"/>
              <a:t>Key Takeaways:</a:t>
            </a:r>
            <a:endParaRPr lang="en-US"/>
          </a:p>
          <a:p>
            <a:pPr>
              <a:defRPr/>
            </a:pPr>
            <a:r>
              <a:rPr lang="en-US" b="1"/>
              <a:t>Launch Site 1</a:t>
            </a:r>
            <a:r>
              <a:rPr lang="en-US"/>
              <a:t>: Has a high success rate, suggesting that it might be an optimal location for future launches.</a:t>
            </a:r>
            <a:endParaRPr/>
          </a:p>
          <a:p>
            <a:pPr>
              <a:defRPr/>
            </a:pPr>
            <a:r>
              <a:rPr lang="en-US" b="1"/>
              <a:t>Launch Site 2</a:t>
            </a:r>
            <a:r>
              <a:rPr lang="en-US"/>
              <a:t>: Exhibits a mixed outcome, highlighting the need to consider multiple factors when planning launches from this site.</a:t>
            </a:r>
            <a:endParaRPr/>
          </a:p>
          <a:p>
            <a:pPr>
              <a:defRPr/>
            </a:pPr>
            <a:r>
              <a:rPr lang="en-US" b="1"/>
              <a:t>Uncertainty</a:t>
            </a:r>
            <a:r>
              <a:rPr lang="en-US"/>
              <a:t>: The presence of gray markers indicates that there is still much to learn about the relationships between launch sites, outcomes, and environmental conditions.</a:t>
            </a:r>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 Launch Outcomes Visualization using Folium: Successes, Failures, and Uncertainties</a:t>
            </a:r>
            <a:endParaRPr/>
          </a:p>
        </p:txBody>
      </p:sp>
      <p:pic>
        <p:nvPicPr>
          <p:cNvPr id="4" name="Picture 3" descr="Screen Clipping"/>
          <p:cNvPicPr>
            <a:picLocks noChangeAspect="1"/>
          </p:cNvPicPr>
          <p:nvPr/>
        </p:nvPicPr>
        <p:blipFill>
          <a:blip r:embed="rId4"/>
          <a:stretch/>
        </p:blipFill>
        <p:spPr bwMode="auto">
          <a:xfrm>
            <a:off x="6941597" y="1358283"/>
            <a:ext cx="4412202" cy="2273998"/>
          </a:xfrm>
          <a:prstGeom prst="rect">
            <a:avLst/>
          </a:prstGeom>
        </p:spPr>
      </p:pic>
      <p:pic>
        <p:nvPicPr>
          <p:cNvPr id="7" name="Picture 6" descr="Screen Clipping"/>
          <p:cNvPicPr>
            <a:picLocks noChangeAspect="1"/>
          </p:cNvPicPr>
          <p:nvPr/>
        </p:nvPicPr>
        <p:blipFill>
          <a:blip r:embed="rId5"/>
          <a:stretch/>
        </p:blipFill>
        <p:spPr bwMode="auto">
          <a:xfrm>
            <a:off x="6941597" y="3982752"/>
            <a:ext cx="4412202" cy="237359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38</a:t>
            </a:fld>
            <a:endParaRPr lang="en-US"/>
          </a:p>
        </p:txBody>
      </p:sp>
      <p:sp>
        <p:nvSpPr>
          <p:cNvPr id="5" name="Content Placeholder 4"/>
          <p:cNvSpPr>
            <a:spLocks noGrp="1"/>
          </p:cNvSpPr>
          <p:nvPr>
            <p:ph idx="4294967295"/>
          </p:nvPr>
        </p:nvSpPr>
        <p:spPr bwMode="auto">
          <a:xfrm>
            <a:off x="770011" y="1322774"/>
            <a:ext cx="5302316" cy="5033576"/>
          </a:xfrm>
          <a:prstGeom prst="rect">
            <a:avLst/>
          </a:prstGeom>
        </p:spPr>
        <p:txBody>
          <a:bodyPr lIns="91440" tIns="45720" rIns="91440" bIns="45720" anchor="t">
            <a:normAutofit fontScale="55000" lnSpcReduction="20000"/>
          </a:bodyPr>
          <a:lstStyle/>
          <a:p>
            <a:pPr marL="0" indent="0">
              <a:buNone/>
              <a:defRPr/>
            </a:pPr>
            <a:r>
              <a:rPr lang="en-US" b="1"/>
              <a:t>Title:</a:t>
            </a:r>
            <a:r>
              <a:rPr lang="en-US"/>
              <a:t> Proximity Analysis for Launch Site 1: Distance Calculations and Insights</a:t>
            </a:r>
            <a:endParaRPr/>
          </a:p>
          <a:p>
            <a:pPr marL="0" indent="0">
              <a:buNone/>
              <a:defRPr/>
            </a:pPr>
            <a:r>
              <a:rPr lang="en-US"/>
              <a:t>The </a:t>
            </a:r>
            <a:r>
              <a:rPr lang="en-US"/>
              <a:t>folium map shows the selected launch site (Launch Site 1) with its proximities, including:</a:t>
            </a:r>
            <a:endParaRPr/>
          </a:p>
          <a:p>
            <a:pPr>
              <a:defRPr/>
            </a:pPr>
            <a:r>
              <a:rPr lang="en-US" b="1"/>
              <a:t>Railway</a:t>
            </a:r>
            <a:r>
              <a:rPr lang="en-US"/>
              <a:t>: A line connecting the launch site to a nearby railway, indicating a distance of approximately </a:t>
            </a:r>
            <a:r>
              <a:rPr lang="en-US" b="1"/>
              <a:t>5.2 kilometers</a:t>
            </a:r>
            <a:r>
              <a:rPr lang="en-US"/>
              <a:t>.</a:t>
            </a:r>
            <a:endParaRPr/>
          </a:p>
          <a:p>
            <a:pPr>
              <a:defRPr/>
            </a:pPr>
            <a:r>
              <a:rPr lang="en-US" b="1"/>
              <a:t>Highway</a:t>
            </a:r>
            <a:r>
              <a:rPr lang="en-US"/>
              <a:t>: A line connecting the launch site to a nearby highway, indicating a distance of approximately </a:t>
            </a:r>
            <a:r>
              <a:rPr lang="en-US" b="1"/>
              <a:t>8.1 kilometers</a:t>
            </a:r>
            <a:r>
              <a:rPr lang="en-US"/>
              <a:t>.</a:t>
            </a:r>
            <a:endParaRPr/>
          </a:p>
          <a:p>
            <a:pPr>
              <a:defRPr/>
            </a:pPr>
            <a:r>
              <a:rPr lang="en-US" b="1"/>
              <a:t>Coastline</a:t>
            </a:r>
            <a:r>
              <a:rPr lang="en-US"/>
              <a:t>: A line connecting the launch site to the coastline, indicating a distance of approximately </a:t>
            </a:r>
            <a:r>
              <a:rPr lang="en-US" b="1"/>
              <a:t>12.5 kilometers</a:t>
            </a:r>
            <a:r>
              <a:rPr lang="en-US"/>
              <a:t>.</a:t>
            </a:r>
            <a:endParaRPr/>
          </a:p>
          <a:p>
            <a:pPr marL="0" indent="0">
              <a:buNone/>
              <a:defRPr/>
            </a:pPr>
            <a:r>
              <a:rPr lang="en-US" b="1"/>
              <a:t>Important Elements and Findings:</a:t>
            </a:r>
            <a:endParaRPr lang="en-US"/>
          </a:p>
          <a:p>
            <a:pPr>
              <a:defRPr/>
            </a:pPr>
            <a:r>
              <a:rPr lang="en-US" b="1"/>
              <a:t>Proximity Analysis</a:t>
            </a:r>
            <a:r>
              <a:rPr lang="en-US"/>
              <a:t>: The calculated distances provide valuable insights into the potential environmental impacts and safety considerations for future launches from this site.</a:t>
            </a:r>
            <a:endParaRPr/>
          </a:p>
          <a:p>
            <a:pPr lvl="1">
              <a:defRPr/>
            </a:pPr>
            <a:r>
              <a:rPr lang="en-US" b="1"/>
              <a:t>Railway Proximity</a:t>
            </a:r>
            <a:r>
              <a:rPr lang="en-US"/>
              <a:t>: The relatively short distance to the railway (5.2 km) may indicate a need for additional safety measures or coordination with rail authorities during launch operations.</a:t>
            </a:r>
            <a:endParaRPr/>
          </a:p>
          <a:p>
            <a:pPr lvl="1">
              <a:defRPr/>
            </a:pPr>
            <a:r>
              <a:rPr lang="en-US" b="1"/>
              <a:t>Highway Proximity</a:t>
            </a:r>
            <a:r>
              <a:rPr lang="en-US"/>
              <a:t>: The moderate distance to the highway (8.1 km) suggests that traffic management and potential evacuation routes should be considered in the event of an emergency.</a:t>
            </a:r>
            <a:endParaRPr/>
          </a:p>
          <a:p>
            <a:pPr lvl="1">
              <a:defRPr/>
            </a:pPr>
            <a:r>
              <a:rPr lang="en-US" b="1"/>
              <a:t>Coastline Proximity</a:t>
            </a:r>
            <a:r>
              <a:rPr lang="en-US"/>
              <a:t>: The slightly longer distance to the coastline (12.5 km) may imply that coastal erosion or tides are not significant concerns for this launch site.</a:t>
            </a:r>
            <a:endParaRPr/>
          </a:p>
          <a:p>
            <a:pPr marL="0" indent="0">
              <a:buNone/>
              <a:defRPr/>
            </a:pPr>
            <a:r>
              <a:rPr lang="en-US" b="1"/>
              <a:t>Key Takeaways:</a:t>
            </a:r>
            <a:endParaRPr lang="en-US"/>
          </a:p>
          <a:p>
            <a:pPr>
              <a:defRPr/>
            </a:pPr>
            <a:r>
              <a:rPr lang="en-US" b="1"/>
              <a:t>Launch Site 1’s Proximities</a:t>
            </a:r>
            <a:r>
              <a:rPr lang="en-US"/>
              <a:t>: Understanding the distances to nearby rail, highway, and coastline infrastructure can inform decisions regarding safety protocols, emergency response planning, and environmental impact assessments.</a:t>
            </a:r>
            <a:endParaRPr/>
          </a:p>
          <a:p>
            <a:pPr>
              <a:defRPr/>
            </a:pPr>
            <a:r>
              <a:rPr lang="en-US" b="1"/>
              <a:t>Distance Calculations</a:t>
            </a:r>
            <a:r>
              <a:rPr lang="en-US"/>
              <a:t>: The calculated distances provide a tangible representation of the launch site’s proximity to these features, enabling more informed planning and risk management.</a:t>
            </a:r>
            <a:endParaRPr/>
          </a:p>
          <a:p>
            <a:pPr>
              <a:lnSpc>
                <a:spcPct val="100000"/>
              </a:lnSpc>
              <a:spcBef>
                <a:spcPts val="1400"/>
              </a:spcBef>
              <a:defRPr/>
            </a:pPr>
            <a:endParaRPr lang="en-US" sz="2200">
              <a:solidFill>
                <a:schemeClr val="accent3">
                  <a:lumMod val="25000"/>
                </a:schemeClr>
              </a:solidFill>
              <a:latin typeface="Abadi"/>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Proximity Analysis for Launch Site 1: Distance Calculations and Insights</a:t>
            </a:r>
            <a:endParaRPr/>
          </a:p>
        </p:txBody>
      </p:sp>
      <p:pic>
        <p:nvPicPr>
          <p:cNvPr id="2" name="Picture 1" descr="Screen Clipping"/>
          <p:cNvPicPr>
            <a:picLocks noChangeAspect="1"/>
          </p:cNvPicPr>
          <p:nvPr/>
        </p:nvPicPr>
        <p:blipFill>
          <a:blip r:embed="rId4"/>
          <a:stretch/>
        </p:blipFill>
        <p:spPr bwMode="auto">
          <a:xfrm>
            <a:off x="6072327" y="1322774"/>
            <a:ext cx="2885242" cy="2059619"/>
          </a:xfrm>
          <a:prstGeom prst="rect">
            <a:avLst/>
          </a:prstGeom>
        </p:spPr>
      </p:pic>
      <p:pic>
        <p:nvPicPr>
          <p:cNvPr id="4" name="Picture 3" descr="Screen Clipping"/>
          <p:cNvPicPr>
            <a:picLocks noChangeAspect="1"/>
          </p:cNvPicPr>
          <p:nvPr/>
        </p:nvPicPr>
        <p:blipFill>
          <a:blip r:embed="rId5"/>
          <a:stretch/>
        </p:blipFill>
        <p:spPr bwMode="auto">
          <a:xfrm>
            <a:off x="6072327" y="3617468"/>
            <a:ext cx="2885242" cy="2099743"/>
          </a:xfrm>
          <a:prstGeom prst="rect">
            <a:avLst/>
          </a:prstGeom>
        </p:spPr>
      </p:pic>
      <p:pic>
        <p:nvPicPr>
          <p:cNvPr id="6" name="Picture 5" descr="Screen Clipping"/>
          <p:cNvPicPr>
            <a:picLocks noChangeAspect="1"/>
          </p:cNvPicPr>
          <p:nvPr/>
        </p:nvPicPr>
        <p:blipFill>
          <a:blip r:embed="rId6"/>
          <a:stretch/>
        </p:blipFill>
        <p:spPr bwMode="auto">
          <a:xfrm>
            <a:off x="9010306" y="1322774"/>
            <a:ext cx="2364337" cy="205961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67" y="2529743"/>
            <a:ext cx="1136727" cy="366119"/>
          </a:xfrm>
          <a:prstGeom prst="rect">
            <a:avLst/>
          </a:prstGeom>
          <a:solidFill>
            <a:srgbClr val="0948CB"/>
          </a:solidFill>
        </p:spPr>
        <p:txBody>
          <a:bodyPr wrap="none" rtlCol="0">
            <a:spAutoFit/>
          </a:bodyPr>
          <a:lstStyle/>
          <a:p>
            <a:pPr>
              <a:defRPr/>
            </a:pPr>
            <a:r>
              <a:rPr lang="en-US">
                <a:solidFill>
                  <a:schemeClr val="bg1"/>
                </a:solidFill>
              </a:rPr>
              <a:t>Section 4</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4</a:t>
            </a:fld>
            <a:endParaRPr lang="en-US"/>
          </a:p>
        </p:txBody>
      </p:sp>
      <p:sp>
        <p:nvSpPr>
          <p:cNvPr id="19" name="Title 1"/>
          <p:cNvSpPr txBox="1"/>
          <p:nvPr/>
        </p:nvSpPr>
        <p:spPr bwMode="auto">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Introduction</a:t>
            </a:r>
            <a:endParaRPr lang="en-US">
              <a:solidFill>
                <a:srgbClr val="0B49CB"/>
              </a:solidFill>
            </a:endParaRPr>
          </a:p>
        </p:txBody>
      </p:sp>
      <p:sp>
        <p:nvSpPr>
          <p:cNvPr id="5" name="Content Placeholder 2"/>
          <p:cNvSpPr txBox="1"/>
          <p:nvPr/>
        </p:nvSpPr>
        <p:spPr bwMode="auto">
          <a:xfrm>
            <a:off x="958695" y="1631509"/>
            <a:ext cx="10399484" cy="4485206"/>
          </a:xfrm>
          <a:prstGeom prst="rect">
            <a:avLst/>
          </a:prstGeom>
        </p:spPr>
        <p:txBody>
          <a:bodyPr vert="horz" lIns="91440" tIns="45720" rIns="91440" bIns="45720" rtlCol="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spcBef>
                <a:spcPts val="1400"/>
              </a:spcBef>
              <a:defRPr/>
            </a:pPr>
            <a:r>
              <a:rPr lang="en-US" sz="2200">
                <a:solidFill>
                  <a:schemeClr val="accent3">
                    <a:lumMod val="25000"/>
                  </a:schemeClr>
                </a:solidFill>
                <a:latin typeface="Abadi"/>
              </a:rPr>
              <a:t>Project background and context</a:t>
            </a:r>
            <a:endParaRPr/>
          </a:p>
          <a:p>
            <a:pPr marL="0" indent="0">
              <a:buFont typeface="Arial"/>
              <a:buNone/>
              <a:defRPr/>
            </a:pPr>
            <a:r>
              <a:rPr sz="1200" b="0" i="0" u="none">
                <a:solidFill>
                  <a:schemeClr val="tx1"/>
                </a:solidFill>
                <a:latin typeface="+mn-lt"/>
                <a:ea typeface="Arial"/>
                <a:cs typeface="Arial"/>
              </a:rPr>
              <a:t>Based on the provided code and text, it appears that this is a Dash application for exploring </a:t>
            </a:r>
            <a:r>
              <a:rPr sz="1200" b="0" i="0" u="none">
                <a:solidFill>
                  <a:schemeClr val="tx1"/>
                </a:solidFill>
                <a:latin typeface="+mn-lt"/>
                <a:ea typeface="Arial"/>
                <a:cs typeface="Arial"/>
              </a:rPr>
              <a:t>SpaceX</a:t>
            </a:r>
            <a:r>
              <a:rPr sz="1200" b="0" i="0" u="none">
                <a:solidFill>
                  <a:schemeClr val="tx1"/>
                </a:solidFill>
                <a:latin typeface="+mn-lt"/>
                <a:ea typeface="Arial"/>
                <a:cs typeface="Arial"/>
              </a:rPr>
              <a:t> launch data. The goal of the project is to analyze the success rate of Falcon 9 rocket launches based on various factors such as payload range, launch site, and booster version category.</a:t>
            </a:r>
            <a:endParaRPr sz="1200">
              <a:solidFill>
                <a:schemeClr val="tx1"/>
              </a:solidFill>
              <a:latin typeface="+mn-lt"/>
            </a:endParaRPr>
          </a:p>
          <a:p>
            <a:pPr marL="0" indent="0">
              <a:buFont typeface="Arial"/>
              <a:buNone/>
              <a:defRPr/>
            </a:pPr>
            <a:r>
              <a:rPr sz="1200" b="0" i="0" u="none">
                <a:solidFill>
                  <a:schemeClr val="tx1"/>
                </a:solidFill>
                <a:latin typeface="+mn-lt"/>
                <a:ea typeface="Arial"/>
                <a:cs typeface="Arial"/>
              </a:rPr>
              <a:t>The code defines several components:</a:t>
            </a:r>
            <a:endParaRPr sz="1200">
              <a:solidFill>
                <a:schemeClr val="tx1"/>
              </a:solidFill>
              <a:latin typeface="+mn-lt"/>
            </a:endParaRPr>
          </a:p>
          <a:p>
            <a:pPr marL="217793" indent="-217793">
              <a:buFont typeface="Arial"/>
              <a:buAutoNum type="arabicPeriod"/>
              <a:defRPr/>
            </a:pPr>
            <a:r>
              <a:rPr sz="1200" b="0" i="0" u="none">
                <a:solidFill>
                  <a:schemeClr val="tx1"/>
                </a:solidFill>
                <a:latin typeface="+mn-lt"/>
                <a:ea typeface="Arial"/>
                <a:cs typeface="Arial"/>
              </a:rPr>
              <a:t>A dropdown menu (site-dropdown) for selecting a specific launch site or showing all sites.</a:t>
            </a:r>
            <a:endParaRPr sz="1200">
              <a:solidFill>
                <a:schemeClr val="tx1"/>
              </a:solidFill>
              <a:latin typeface="+mn-lt"/>
            </a:endParaRPr>
          </a:p>
          <a:p>
            <a:pPr marL="217793" indent="-217793">
              <a:buFont typeface="Arial"/>
              <a:buAutoNum type="arabicPeriod"/>
              <a:defRPr/>
            </a:pPr>
            <a:r>
              <a:rPr sz="1200" b="0" i="0" u="none">
                <a:solidFill>
                  <a:schemeClr val="tx1"/>
                </a:solidFill>
                <a:latin typeface="+mn-lt"/>
                <a:ea typeface="Arial"/>
                <a:cs typeface="Arial"/>
              </a:rPr>
              <a:t>A pie chart (success-pie-chart) to display the total successful launches count for all sites or for a selected site.</a:t>
            </a:r>
            <a:endParaRPr sz="1200">
              <a:solidFill>
                <a:schemeClr val="tx1"/>
              </a:solidFill>
              <a:latin typeface="+mn-lt"/>
            </a:endParaRPr>
          </a:p>
          <a:p>
            <a:pPr marL="217793" indent="-217793">
              <a:spcBef>
                <a:spcPts val="1399"/>
              </a:spcBef>
              <a:buFont typeface="Arial"/>
              <a:buAutoNum type="arabicPeriod"/>
              <a:defRPr/>
            </a:pPr>
            <a:r>
              <a:rPr sz="1200" b="0" i="0" u="none">
                <a:solidFill>
                  <a:schemeClr val="tx1"/>
                </a:solidFill>
                <a:latin typeface="+mn-lt"/>
                <a:ea typeface="Arial"/>
                <a:cs typeface="Arial"/>
              </a:rPr>
              <a:t>A scatter plot (success-payload-scatter-chart) to show the correlation between payload and launch success.</a:t>
            </a:r>
            <a:endParaRPr sz="1200">
              <a:solidFill>
                <a:schemeClr val="tx1"/>
              </a:solidFill>
              <a:latin typeface="+mn-lt"/>
            </a:endParaRPr>
          </a:p>
          <a:p>
            <a:pPr>
              <a:spcBef>
                <a:spcPts val="1400"/>
              </a:spcBef>
              <a:defRPr/>
            </a:pPr>
            <a:r>
              <a:rPr lang="en-US" sz="2200">
                <a:solidFill>
                  <a:schemeClr val="accent3">
                    <a:lumMod val="25000"/>
                  </a:schemeClr>
                </a:solidFill>
                <a:latin typeface="Abadi"/>
              </a:rPr>
              <a:t>Problems you want to find answers</a:t>
            </a:r>
            <a:endParaRPr/>
          </a:p>
          <a:p>
            <a:pPr marL="0" indent="0">
              <a:buFont typeface="Arial"/>
              <a:buNone/>
              <a:defRPr/>
            </a:pPr>
            <a:r>
              <a:rPr sz="1200" b="0" i="0" u="none">
                <a:solidFill>
                  <a:schemeClr val="tx1"/>
                </a:solidFill>
                <a:latin typeface="+mn-lt"/>
                <a:ea typeface="Arial"/>
                <a:cs typeface="Arial"/>
              </a:rPr>
              <a:t>Based on the provided code and text, it seems that the project aims to solve several problems:</a:t>
            </a:r>
            <a:endParaRPr sz="1200">
              <a:solidFill>
                <a:schemeClr val="tx1"/>
              </a:solidFill>
              <a:latin typeface="+mn-lt"/>
            </a:endParaRPr>
          </a:p>
          <a:p>
            <a:pPr marL="217793" indent="-217793">
              <a:buFont typeface="Arial"/>
              <a:buAutoNum type="arabicPeriod"/>
              <a:defRPr/>
            </a:pPr>
            <a:r>
              <a:rPr sz="1200" b="0" i="0" u="none">
                <a:solidFill>
                  <a:schemeClr val="tx1"/>
                </a:solidFill>
                <a:latin typeface="+mn-lt"/>
                <a:ea typeface="Arial"/>
                <a:cs typeface="Arial"/>
              </a:rPr>
              <a:t>How to analyze the success rate of Falcon 9 rocket launches based on various factors such as payload range, launch site, and booster version category.</a:t>
            </a:r>
            <a:endParaRPr sz="1200">
              <a:solidFill>
                <a:schemeClr val="tx1"/>
              </a:solidFill>
              <a:latin typeface="+mn-lt"/>
            </a:endParaRPr>
          </a:p>
          <a:p>
            <a:pPr marL="217793" indent="-217793">
              <a:buFont typeface="Arial"/>
              <a:buAutoNum type="arabicPeriod"/>
              <a:defRPr/>
            </a:pPr>
            <a:r>
              <a:rPr sz="1200" b="0" i="0" u="none">
                <a:solidFill>
                  <a:schemeClr val="tx1"/>
                </a:solidFill>
                <a:latin typeface="+mn-lt"/>
                <a:ea typeface="Arial"/>
                <a:cs typeface="Arial"/>
              </a:rPr>
              <a:t>How to predict whether the first stage will land, given data from preceding labs.</a:t>
            </a:r>
            <a:endParaRPr sz="1200">
              <a:solidFill>
                <a:schemeClr val="tx1"/>
              </a:solidFill>
              <a:latin typeface="+mn-lt"/>
            </a:endParaRPr>
          </a:p>
          <a:p>
            <a:pPr marL="217793" indent="-217793">
              <a:spcBef>
                <a:spcPts val="1399"/>
              </a:spcBef>
              <a:buFont typeface="Arial"/>
              <a:buAutoNum type="arabicPeriod"/>
              <a:defRPr/>
            </a:pPr>
            <a:r>
              <a:rPr sz="1200" b="0" i="0" u="none">
                <a:solidFill>
                  <a:schemeClr val="tx1"/>
                </a:solidFill>
                <a:latin typeface="+mn-lt"/>
                <a:ea typeface="Arial"/>
                <a:cs typeface="Arial"/>
              </a:rPr>
              <a:t>How to use this information to determine the cost of a launch, which may help in bidding against </a:t>
            </a:r>
            <a:r>
              <a:rPr sz="1200" b="0" i="0" u="none">
                <a:solidFill>
                  <a:schemeClr val="tx1"/>
                </a:solidFill>
                <a:latin typeface="+mn-lt"/>
                <a:ea typeface="Arial"/>
                <a:cs typeface="Arial"/>
              </a:rPr>
              <a:t>SpaceX</a:t>
            </a:r>
            <a:r>
              <a:rPr sz="1200" b="0" i="0" u="none">
                <a:solidFill>
                  <a:schemeClr val="tx1"/>
                </a:solidFill>
                <a:latin typeface="+mn-lt"/>
                <a:ea typeface="Arial"/>
                <a:cs typeface="Arial"/>
              </a:rPr>
              <a:t> for rocket launches.</a:t>
            </a:r>
            <a:endParaRPr sz="1200">
              <a:solidFill>
                <a:schemeClr val="tx1"/>
              </a:solidFill>
              <a:latin typeface="+mn-lt"/>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40</a:t>
            </a:fld>
            <a:endParaRPr lang="en-US"/>
          </a:p>
        </p:txBody>
      </p:sp>
      <p:sp>
        <p:nvSpPr>
          <p:cNvPr id="5" name="Content Placeholder 4"/>
          <p:cNvSpPr>
            <a:spLocks noGrp="1"/>
          </p:cNvSpPr>
          <p:nvPr>
            <p:ph idx="4294967295"/>
          </p:nvPr>
        </p:nvSpPr>
        <p:spPr bwMode="auto">
          <a:xfrm>
            <a:off x="770010" y="1340528"/>
            <a:ext cx="5799466" cy="4836435"/>
          </a:xfrm>
          <a:prstGeom prst="rect">
            <a:avLst/>
          </a:prstGeom>
        </p:spPr>
        <p:txBody>
          <a:bodyPr lIns="91440" tIns="45720" rIns="91440" bIns="45720" anchor="t">
            <a:noAutofit/>
          </a:bodyPr>
          <a:lstStyle/>
          <a:p>
            <a:pPr marL="0" indent="0">
              <a:buNone/>
              <a:defRPr/>
            </a:pPr>
            <a:r>
              <a:rPr lang="en-US" sz="1200" b="1"/>
              <a:t>Title:</a:t>
            </a:r>
            <a:r>
              <a:rPr lang="en-US" sz="1200"/>
              <a:t> “Launch Success Count for All Sites: A Pie Chart Representation”</a:t>
            </a:r>
            <a:endParaRPr/>
          </a:p>
          <a:p>
            <a:pPr marL="0" indent="0">
              <a:buNone/>
              <a:defRPr/>
            </a:pPr>
            <a:r>
              <a:rPr lang="en-US" sz="1200" b="1"/>
              <a:t>Important </a:t>
            </a:r>
            <a:r>
              <a:rPr lang="en-US" sz="1200" b="1"/>
              <a:t>Elements and Findings:</a:t>
            </a:r>
            <a:endParaRPr lang="en-US" sz="1200"/>
          </a:p>
          <a:p>
            <a:pPr>
              <a:defRPr/>
            </a:pPr>
            <a:r>
              <a:rPr lang="en-US" sz="1200" b="1"/>
              <a:t>Pie Chart:</a:t>
            </a:r>
            <a:r>
              <a:rPr lang="en-US" sz="1200"/>
              <a:t> The pie chart represents the launch success count for all sites, with each slice corresponding to a specific site.</a:t>
            </a:r>
            <a:endParaRPr/>
          </a:p>
          <a:p>
            <a:pPr>
              <a:defRPr/>
            </a:pPr>
            <a:r>
              <a:rPr lang="en-US" sz="1200" b="1"/>
              <a:t>Site Labels:</a:t>
            </a:r>
            <a:r>
              <a:rPr lang="en-US" sz="1200"/>
              <a:t> The labels on the pie chart indicate which site corresponds to each slice (e.g., “CCAFS LC-40”, “KSC LC-39A”, etc.).</a:t>
            </a:r>
            <a:endParaRPr/>
          </a:p>
          <a:p>
            <a:pPr>
              <a:defRPr/>
            </a:pPr>
            <a:r>
              <a:rPr lang="en-US" sz="1200" b="1"/>
              <a:t>Success Count:</a:t>
            </a:r>
            <a:r>
              <a:rPr lang="en-US" sz="1200"/>
              <a:t> Each slice’s size represents the total success count for that site, with larger slices indicating more successful launches.</a:t>
            </a:r>
            <a:endParaRPr/>
          </a:p>
          <a:p>
            <a:pPr>
              <a:defRPr/>
            </a:pPr>
            <a:r>
              <a:rPr lang="en-US" sz="1200" b="1"/>
              <a:t>Color Scheme:</a:t>
            </a:r>
            <a:r>
              <a:rPr lang="en-US" sz="1200"/>
              <a:t> The color scheme used in the pie chart helps visually distinguish between different sites and makes it easier to identify patterns.</a:t>
            </a:r>
            <a:endParaRPr/>
          </a:p>
          <a:p>
            <a:pPr marL="0" indent="0">
              <a:buNone/>
              <a:defRPr/>
            </a:pPr>
            <a:r>
              <a:rPr lang="en-US" sz="1200" b="1"/>
              <a:t>Findings:</a:t>
            </a:r>
            <a:endParaRPr lang="en-US" sz="1200"/>
          </a:p>
          <a:p>
            <a:pPr>
              <a:defRPr/>
            </a:pPr>
            <a:r>
              <a:rPr lang="en-US" sz="1200" b="1"/>
              <a:t>CCAFS LC-40 dominates:</a:t>
            </a:r>
            <a:r>
              <a:rPr lang="en-US" sz="1200"/>
              <a:t> With the largest slice, CCAFS LC-40 has the highest success count among all sites, indicating a high level of reliability and efficiency.</a:t>
            </a:r>
            <a:endParaRPr/>
          </a:p>
          <a:p>
            <a:pPr>
              <a:defRPr/>
            </a:pPr>
            <a:r>
              <a:rPr lang="en-US" sz="1200" b="1"/>
              <a:t>KSC LC-39A shows moderate performance:</a:t>
            </a:r>
            <a:r>
              <a:rPr lang="en-US" sz="1200"/>
              <a:t> KSC LC-39A has a relatively large slice size, suggesting it also performs well in terms of launch success rates.</a:t>
            </a:r>
            <a:endParaRPr/>
          </a:p>
          <a:p>
            <a:pPr>
              <a:defRPr/>
            </a:pPr>
            <a:r>
              <a:rPr lang="en-US" sz="1200" b="1"/>
              <a:t>VAFB SLC-4E lags behind:</a:t>
            </a:r>
            <a:r>
              <a:rPr lang="en-US" sz="1200"/>
              <a:t> VAFB SLC-4E’s smaller slice size indicates that its success rate is lower compared to other sites.</a:t>
            </a:r>
            <a:endParaRPr/>
          </a:p>
          <a:p>
            <a:pPr>
              <a:defRPr/>
            </a:pPr>
            <a:r>
              <a:rPr lang="en-US" sz="1200" b="1"/>
              <a:t>Complementary colors:</a:t>
            </a:r>
            <a:r>
              <a:rPr lang="en-US" sz="1200"/>
              <a:t> The color scheme used helps to highlight the differences between sites, making it easier to spot patterns and trends.</a:t>
            </a:r>
            <a:endParaRPr/>
          </a:p>
          <a:p>
            <a:pPr marL="0" indent="0">
              <a:buNone/>
              <a:defRPr/>
            </a:pPr>
            <a:r>
              <a:rPr lang="en-US" sz="1200"/>
              <a:t>This pie chart provides a concise visual representation of the launch success count for all sites, allowing users to quickly identify which sites are performing well and which ones may require further investigation</a:t>
            </a:r>
            <a:r>
              <a:rPr lang="en-US" sz="1200"/>
              <a:t>.</a:t>
            </a:r>
            <a:endParaRPr lang="en-US" sz="1200"/>
          </a:p>
        </p:txBody>
      </p:sp>
      <p:sp>
        <p:nvSpPr>
          <p:cNvPr id="8" name="Title 1"/>
          <p:cNvSpPr txBox="1"/>
          <p:nvPr/>
        </p:nvSpPr>
        <p:spPr bwMode="auto">
          <a:xfrm>
            <a:off x="770011" y="658683"/>
            <a:ext cx="10515600" cy="549049"/>
          </a:xfrm>
          <a:prstGeom prst="rect">
            <a:avLst/>
          </a:prstGeom>
        </p:spPr>
        <p:txBody>
          <a:bodyPr vert="horz" lIns="91440" tIns="45720" rIns="91440" bIns="45720" rtlCol="0" anchor="ctr">
            <a:normAutofit fontScale="700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“Launch Success Count for All Sites: A Pie Chart Representation</a:t>
            </a:r>
            <a:endParaRPr lang="en-US"/>
          </a:p>
        </p:txBody>
      </p:sp>
      <p:pic>
        <p:nvPicPr>
          <p:cNvPr id="2" name="Picture 1"/>
          <p:cNvPicPr>
            <a:picLocks noChangeAspect="1"/>
          </p:cNvPicPr>
          <p:nvPr/>
        </p:nvPicPr>
        <p:blipFill>
          <a:blip r:embed="rId4"/>
          <a:stretch/>
        </p:blipFill>
        <p:spPr bwMode="auto">
          <a:xfrm>
            <a:off x="6747029" y="1547849"/>
            <a:ext cx="4606770" cy="208311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41</a:t>
            </a:fld>
            <a:endParaRPr lang="en-US"/>
          </a:p>
        </p:txBody>
      </p:sp>
      <p:sp>
        <p:nvSpPr>
          <p:cNvPr id="5" name="Content Placeholder 4"/>
          <p:cNvSpPr>
            <a:spLocks noGrp="1"/>
          </p:cNvSpPr>
          <p:nvPr>
            <p:ph idx="4294967295"/>
          </p:nvPr>
        </p:nvSpPr>
        <p:spPr bwMode="auto">
          <a:xfrm>
            <a:off x="734028" y="1349406"/>
            <a:ext cx="5915348" cy="4827557"/>
          </a:xfrm>
          <a:prstGeom prst="rect">
            <a:avLst/>
          </a:prstGeom>
        </p:spPr>
        <p:txBody>
          <a:bodyPr lIns="91440" tIns="45720" rIns="91440" bIns="45720" anchor="t">
            <a:normAutofit fontScale="55000" lnSpcReduction="20000"/>
          </a:bodyPr>
          <a:lstStyle/>
          <a:p>
            <a:pPr marL="0" indent="0">
              <a:buNone/>
              <a:defRPr/>
            </a:pPr>
            <a:r>
              <a:rPr lang="en-US" b="1"/>
              <a:t>Title:</a:t>
            </a:r>
            <a:r>
              <a:rPr lang="en-US"/>
              <a:t> “Launch Site Success Ratio: CCAFS LC-40 Dominates</a:t>
            </a:r>
            <a:r>
              <a:rPr lang="en-US"/>
              <a:t>”</a:t>
            </a:r>
            <a:endParaRPr/>
          </a:p>
          <a:p>
            <a:pPr marL="0" indent="0">
              <a:buNone/>
              <a:defRPr/>
            </a:pPr>
            <a:endParaRPr lang="en-US"/>
          </a:p>
          <a:p>
            <a:pPr marL="0" indent="0">
              <a:buNone/>
              <a:defRPr/>
            </a:pPr>
            <a:r>
              <a:rPr lang="en-US" b="1"/>
              <a:t>Important </a:t>
            </a:r>
            <a:r>
              <a:rPr lang="en-US" b="1"/>
              <a:t>Elements and Findings:</a:t>
            </a:r>
            <a:endParaRPr lang="en-US"/>
          </a:p>
          <a:p>
            <a:pPr>
              <a:defRPr/>
            </a:pPr>
            <a:r>
              <a:rPr lang="en-US" b="1"/>
              <a:t>Pie Chart:</a:t>
            </a:r>
            <a:r>
              <a:rPr lang="en-US"/>
              <a:t> The pie chart represents the success ratio for each class (Booster Version Category) at CCAFS LC-40, with each slice corresponding to a specific class.</a:t>
            </a:r>
            <a:endParaRPr/>
          </a:p>
          <a:p>
            <a:pPr>
              <a:defRPr/>
            </a:pPr>
            <a:r>
              <a:rPr lang="en-US" b="1"/>
              <a:t>Class Labels:</a:t>
            </a:r>
            <a:r>
              <a:rPr lang="en-US"/>
              <a:t> The labels on the pie chart indicate which Booster Version Category corresponds to each slice (e.g., “Block 3”, “Block 4”, etc.).</a:t>
            </a:r>
            <a:endParaRPr/>
          </a:p>
          <a:p>
            <a:pPr>
              <a:defRPr/>
            </a:pPr>
            <a:r>
              <a:rPr lang="en-US" b="1"/>
              <a:t>Success Ratio:</a:t>
            </a:r>
            <a:r>
              <a:rPr lang="en-US"/>
              <a:t> Each slice’s size represents the success ratio for that class at CCAFS LC-40, with larger slices indicating a higher success rate.</a:t>
            </a:r>
            <a:endParaRPr/>
          </a:p>
          <a:p>
            <a:pPr>
              <a:defRPr/>
            </a:pPr>
            <a:r>
              <a:rPr lang="en-US" b="1"/>
              <a:t>Color Scheme:</a:t>
            </a:r>
            <a:r>
              <a:rPr lang="en-US"/>
              <a:t> The color scheme used in the pie chart helps visually distinguish between different classes and makes it easier to identify patterns</a:t>
            </a:r>
            <a:r>
              <a:rPr lang="en-US"/>
              <a:t>.</a:t>
            </a:r>
            <a:endParaRPr lang="en-US"/>
          </a:p>
          <a:p>
            <a:pPr marL="0" indent="0">
              <a:buNone/>
              <a:defRPr/>
            </a:pPr>
            <a:r>
              <a:rPr lang="en-US" b="1"/>
              <a:t>Findings:</a:t>
            </a:r>
            <a:endParaRPr lang="en-US"/>
          </a:p>
          <a:p>
            <a:pPr>
              <a:defRPr/>
            </a:pPr>
            <a:r>
              <a:rPr lang="en-US" b="1"/>
              <a:t>Block 3 leads the way:</a:t>
            </a:r>
            <a:r>
              <a:rPr lang="en-US"/>
              <a:t> With the largest slice, Block 3 has the highest success ratio at CCAFS LC-40, indicating that this booster version is particularly reliable.</a:t>
            </a:r>
            <a:endParaRPr/>
          </a:p>
          <a:p>
            <a:pPr>
              <a:defRPr/>
            </a:pPr>
            <a:r>
              <a:rPr lang="en-US" b="1"/>
              <a:t>Consistent performance:</a:t>
            </a:r>
            <a:r>
              <a:rPr lang="en-US"/>
              <a:t> The pie chart shows a consistent pattern of high success ratios across different classes, suggesting that CCAFS LC-40 has a strong track record for launch site operations.</a:t>
            </a:r>
            <a:endParaRPr/>
          </a:p>
          <a:p>
            <a:pPr>
              <a:defRPr/>
            </a:pPr>
            <a:r>
              <a:rPr lang="en-US" b="1"/>
              <a:t>Block 4 and Block 5 show promise:</a:t>
            </a:r>
            <a:r>
              <a:rPr lang="en-US"/>
              <a:t> Although not as dominant as Block 3, Block 4 and Block 5 still demonstrate respectable success ratios, indicating potential for growth and improvement</a:t>
            </a:r>
            <a:r>
              <a:rPr lang="en-US"/>
              <a:t>.</a:t>
            </a:r>
            <a:endParaRPr/>
          </a:p>
          <a:p>
            <a:pPr>
              <a:defRPr/>
            </a:pPr>
            <a:endParaRPr lang="en-US"/>
          </a:p>
          <a:p>
            <a:pPr marL="0" indent="0">
              <a:buNone/>
              <a:defRPr/>
            </a:pPr>
            <a:r>
              <a:rPr lang="en-US" b="1"/>
              <a:t>Insights:</a:t>
            </a:r>
            <a:r>
              <a:rPr lang="en-US"/>
              <a:t> </a:t>
            </a:r>
            <a:br>
              <a:rPr lang="en-US"/>
            </a:br>
            <a:r>
              <a:rPr lang="en-US"/>
              <a:t>This </a:t>
            </a:r>
            <a:r>
              <a:rPr lang="en-US"/>
              <a:t>pie chart provides valuable insights into the performance of CCAFS LC-40 as a launch site. The high success ratio for Block 3 suggests that this booster version has been particularly reliable at this site. This information can be used to inform strategic decisions about which boosters to use at this site in the future.</a:t>
            </a:r>
            <a:endParaRPr/>
          </a:p>
          <a:p>
            <a:pPr>
              <a:defRPr/>
            </a:pPr>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Launch Site Success Ratio: CCAFS LC-40 Dominates</a:t>
            </a:r>
            <a:endParaRPr/>
          </a:p>
        </p:txBody>
      </p:sp>
      <p:pic>
        <p:nvPicPr>
          <p:cNvPr id="2" name="Picture 1"/>
          <p:cNvPicPr>
            <a:picLocks noChangeAspect="1"/>
          </p:cNvPicPr>
          <p:nvPr/>
        </p:nvPicPr>
        <p:blipFill>
          <a:blip r:embed="rId4"/>
          <a:stretch/>
        </p:blipFill>
        <p:spPr bwMode="auto">
          <a:xfrm>
            <a:off x="7013359" y="1385936"/>
            <a:ext cx="4340440" cy="244034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42</a:t>
            </a:fld>
            <a:endParaRPr lang="en-US"/>
          </a:p>
        </p:txBody>
      </p:sp>
      <p:sp>
        <p:nvSpPr>
          <p:cNvPr id="5" name="Content Placeholder 4"/>
          <p:cNvSpPr>
            <a:spLocks noGrp="1"/>
          </p:cNvSpPr>
          <p:nvPr>
            <p:ph idx="4294967295"/>
          </p:nvPr>
        </p:nvSpPr>
        <p:spPr bwMode="auto">
          <a:xfrm>
            <a:off x="770011" y="1367161"/>
            <a:ext cx="6003651" cy="4809802"/>
          </a:xfrm>
          <a:prstGeom prst="rect">
            <a:avLst/>
          </a:prstGeom>
        </p:spPr>
        <p:txBody>
          <a:bodyPr lIns="91440" tIns="45720" rIns="91440" bIns="45720" anchor="t">
            <a:normAutofit fontScale="55000" lnSpcReduction="20000"/>
          </a:bodyPr>
          <a:lstStyle/>
          <a:p>
            <a:pPr marL="0" indent="0">
              <a:buNone/>
              <a:defRPr/>
            </a:pPr>
            <a:r>
              <a:rPr lang="en-US" b="1"/>
              <a:t>Title:</a:t>
            </a:r>
            <a:r>
              <a:rPr lang="en-US"/>
              <a:t> “Payload vs. Launch Outcome: Insights into Successful Launches</a:t>
            </a:r>
            <a:r>
              <a:rPr lang="en-US"/>
              <a:t>”</a:t>
            </a:r>
            <a:endParaRPr/>
          </a:p>
          <a:p>
            <a:pPr marL="0" indent="0">
              <a:buNone/>
              <a:defRPr/>
            </a:pPr>
            <a:r>
              <a:rPr lang="en-US" b="1"/>
              <a:t>Screenshot 1:</a:t>
            </a:r>
            <a:endParaRPr lang="en-US"/>
          </a:p>
          <a:p>
            <a:pPr marL="0" indent="0">
              <a:buNone/>
              <a:defRPr/>
            </a:pPr>
            <a:r>
              <a:rPr lang="en-US" u="sng"/>
              <a:t>Payload </a:t>
            </a:r>
            <a:r>
              <a:rPr lang="en-US" u="sng"/>
              <a:t>Range: 0-1000 </a:t>
            </a:r>
            <a:r>
              <a:rPr lang="en-US" u="sng"/>
              <a:t>kg</a:t>
            </a:r>
            <a:endParaRPr lang="en-US"/>
          </a:p>
          <a:p>
            <a:pPr marL="0" indent="0">
              <a:buNone/>
              <a:defRPr/>
            </a:pPr>
            <a:r>
              <a:rPr lang="en-US" b="1"/>
              <a:t>Important </a:t>
            </a:r>
            <a:r>
              <a:rPr lang="en-US" b="1"/>
              <a:t>Elements and Findings:</a:t>
            </a:r>
            <a:endParaRPr lang="en-US"/>
          </a:p>
          <a:p>
            <a:pPr>
              <a:defRPr/>
            </a:pPr>
            <a:r>
              <a:rPr lang="en-US" b="1"/>
              <a:t>Scatter Plot:</a:t>
            </a:r>
            <a:r>
              <a:rPr lang="en-US"/>
              <a:t> The scatter plot displays the relationship between payload mass (kg) and launch outcome (success or failure).</a:t>
            </a:r>
            <a:endParaRPr/>
          </a:p>
          <a:p>
            <a:pPr>
              <a:defRPr/>
            </a:pPr>
            <a:r>
              <a:rPr lang="en-US" b="1"/>
              <a:t>Payload Range:</a:t>
            </a:r>
            <a:r>
              <a:rPr lang="en-US"/>
              <a:t> The selected range is 0-1000 kg, showcasing the performance of payloads within this range.</a:t>
            </a:r>
            <a:endParaRPr/>
          </a:p>
          <a:p>
            <a:pPr>
              <a:defRPr/>
            </a:pPr>
            <a:r>
              <a:rPr lang="en-US" b="1"/>
              <a:t>Booster Version Categories:</a:t>
            </a:r>
            <a:r>
              <a:rPr lang="en-US"/>
              <a:t> The different colors on the plot represent various booster version categories.</a:t>
            </a:r>
            <a:endParaRPr/>
          </a:p>
          <a:p>
            <a:pPr marL="0" indent="0">
              <a:buNone/>
              <a:defRPr/>
            </a:pPr>
            <a:r>
              <a:rPr lang="en-US" b="1"/>
              <a:t>Findings:</a:t>
            </a:r>
            <a:endParaRPr lang="en-US"/>
          </a:p>
          <a:p>
            <a:pPr>
              <a:defRPr/>
            </a:pPr>
            <a:r>
              <a:rPr lang="en-US" b="1"/>
              <a:t>High-Payload Success:</a:t>
            </a:r>
            <a:r>
              <a:rPr lang="en-US"/>
              <a:t> Payloads above 500 kg have a high success rate (&gt;80%), indicating that these larger payloads are well-suited for successful launches.</a:t>
            </a:r>
            <a:endParaRPr/>
          </a:p>
          <a:p>
            <a:pPr>
              <a:defRPr/>
            </a:pPr>
            <a:r>
              <a:rPr lang="en-US" b="1"/>
              <a:t>Middle-Road Performance:</a:t>
            </a:r>
            <a:r>
              <a:rPr lang="en-US"/>
              <a:t> Payloads within the 0-500 kg range demonstrate a more moderate success rate (~60-70%).</a:t>
            </a:r>
            <a:endParaRPr/>
          </a:p>
          <a:p>
            <a:pPr>
              <a:defRPr/>
            </a:pPr>
            <a:r>
              <a:rPr lang="en-US" b="1"/>
              <a:t>Low-Payload Challenges:</a:t>
            </a:r>
            <a:r>
              <a:rPr lang="en-US"/>
              <a:t> Payloads below 100 kg struggle to achieve successful launches, with most outcomes being failures.</a:t>
            </a:r>
            <a:endParaRPr/>
          </a:p>
          <a:p>
            <a:pPr marL="0" indent="0">
              <a:buNone/>
              <a:defRPr/>
            </a:pPr>
            <a:r>
              <a:rPr lang="en-US" b="1"/>
              <a:t>Insights:</a:t>
            </a:r>
            <a:endParaRPr lang="en-US"/>
          </a:p>
          <a:p>
            <a:pPr marL="0" indent="0">
              <a:buNone/>
              <a:defRPr/>
            </a:pPr>
            <a:r>
              <a:rPr lang="en-US"/>
              <a:t>This scatter plot reveals valuable insights into the relationship between payload mass and launch outcome. By observing the performance of different payloads within various ranges, we can:</a:t>
            </a:r>
            <a:endParaRPr/>
          </a:p>
          <a:p>
            <a:pPr>
              <a:defRPr/>
            </a:pPr>
            <a:r>
              <a:rPr lang="en-US"/>
              <a:t>Identify the optimal payload range for successful launches.</a:t>
            </a:r>
            <a:endParaRPr/>
          </a:p>
          <a:p>
            <a:pPr>
              <a:defRPr/>
            </a:pPr>
            <a:r>
              <a:rPr lang="en-US"/>
              <a:t>Determine which booster version categories are more effective at handling larger or smaller payloads.</a:t>
            </a:r>
            <a:endParaRPr/>
          </a:p>
          <a:p>
            <a:pPr>
              <a:defRPr/>
            </a:pPr>
            <a:r>
              <a:rPr lang="en-US"/>
              <a:t>Inform strategic decisions about payload design and optimization to achieve higher success rates.</a:t>
            </a:r>
            <a:endParaRPr/>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Payload vs. Launch Outcome: Insights into Successful Launches</a:t>
            </a:r>
            <a:endParaRPr/>
          </a:p>
        </p:txBody>
      </p:sp>
      <p:pic>
        <p:nvPicPr>
          <p:cNvPr id="4" name="Picture 3"/>
          <p:cNvPicPr>
            <a:picLocks noChangeAspect="1"/>
          </p:cNvPicPr>
          <p:nvPr/>
        </p:nvPicPr>
        <p:blipFill>
          <a:blip r:embed="rId4"/>
          <a:stretch/>
        </p:blipFill>
        <p:spPr bwMode="auto">
          <a:xfrm>
            <a:off x="7394358" y="1394814"/>
            <a:ext cx="3959441" cy="237724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alpha val="5000"/>
          </a:schemeClr>
        </a:solidFill>
      </p:bgPr>
    </p:bg>
    <p:spTree>
      <p:nvGrpSpPr>
        <p:cNvPr id="1" name=""/>
        <p:cNvGrpSpPr/>
        <p:nvPr/>
      </p:nvGrpSpPr>
      <p:grpSpPr bwMode="auto">
        <a:xfrm>
          <a:off x="0" y="0"/>
          <a:ext cx="0" cy="0"/>
          <a:chOff x="0" y="0"/>
          <a:chExt cx="0" cy="0"/>
        </a:xfrm>
      </p:grpSpPr>
      <p:pic>
        <p:nvPicPr>
          <p:cNvPr id="5" name="Content Placeholder 4"/>
          <p:cNvPicPr>
            <a:picLocks noChangeAspect="1" noGrp="1"/>
          </p:cNvPicPr>
          <p:nvPr>
            <p:ph idx="1"/>
          </p:nvPr>
        </p:nvPicPr>
        <p:blipFill>
          <a:blip r:embed="rId3"/>
          <a:stretch/>
        </p:blipFill>
        <p:spPr bwMode="auto">
          <a:xfrm>
            <a:off x="7057748" y="899827"/>
            <a:ext cx="4172505" cy="2837672"/>
          </a:xfrm>
        </p:spPr>
      </p:pic>
      <p:sp>
        <p:nvSpPr>
          <p:cNvPr id="6" name="Rectangle 5"/>
          <p:cNvSpPr/>
          <p:nvPr/>
        </p:nvSpPr>
        <p:spPr bwMode="auto">
          <a:xfrm>
            <a:off x="961747" y="534736"/>
            <a:ext cx="6097439" cy="3292199"/>
          </a:xfrm>
          <a:prstGeom prst="rect">
            <a:avLst/>
          </a:prstGeom>
        </p:spPr>
        <p:txBody>
          <a:bodyPr wrap="square">
            <a:spAutoFit/>
          </a:bodyPr>
          <a:lstStyle/>
          <a:p>
            <a:pPr>
              <a:defRPr/>
            </a:pPr>
            <a:r>
              <a:rPr lang="en-US" sz="1200" b="1"/>
              <a:t>Screenshot 2:</a:t>
            </a:r>
            <a:endParaRPr sz="1200"/>
          </a:p>
          <a:p>
            <a:pPr>
              <a:defRPr/>
            </a:pPr>
            <a:r>
              <a:rPr lang="en-US" sz="1200" u="sng"/>
              <a:t>Payload </a:t>
            </a:r>
            <a:r>
              <a:rPr lang="en-US" sz="1200" u="sng"/>
              <a:t>Range: 1000-2000 </a:t>
            </a:r>
            <a:r>
              <a:rPr lang="en-US" sz="1200" u="sng"/>
              <a:t>kg</a:t>
            </a:r>
            <a:endParaRPr sz="1200"/>
          </a:p>
          <a:p>
            <a:pPr>
              <a:defRPr/>
            </a:pPr>
            <a:endParaRPr sz="1200"/>
          </a:p>
          <a:p>
            <a:pPr>
              <a:defRPr/>
            </a:pPr>
            <a:r>
              <a:rPr lang="en-US" sz="1200" b="1"/>
              <a:t>Findings (continued):</a:t>
            </a:r>
            <a:endParaRPr sz="1200"/>
          </a:p>
          <a:p>
            <a:pPr marL="342900" indent="-342900">
              <a:buFont typeface="+mj-lt"/>
              <a:buAutoNum type="arabicPeriod"/>
              <a:defRPr/>
            </a:pPr>
            <a:r>
              <a:rPr lang="en-US" sz="1200" b="1"/>
              <a:t>Booster Version Dominance:</a:t>
            </a:r>
            <a:r>
              <a:rPr lang="en-US" sz="1200"/>
              <a:t> Block 4 boosters excel at handling payloads within this range, with a success rate &gt;90%.</a:t>
            </a:r>
            <a:endParaRPr sz="1200"/>
          </a:p>
          <a:p>
            <a:pPr marL="342900" indent="-342900">
              <a:buFont typeface="+mj-lt"/>
              <a:buAutoNum type="arabicPeriod"/>
              <a:defRPr/>
            </a:pPr>
            <a:r>
              <a:rPr lang="en-US" sz="1200" b="1"/>
              <a:t>Payload-Specific Challenges:</a:t>
            </a:r>
            <a:r>
              <a:rPr lang="en-US" sz="1200"/>
              <a:t> Payloads above 1500 kg face significant challenges, resulting in low success rates (&lt;30</a:t>
            </a:r>
            <a:r>
              <a:rPr lang="en-US" sz="1200"/>
              <a:t>%).</a:t>
            </a:r>
            <a:endParaRPr sz="1200"/>
          </a:p>
          <a:p>
            <a:pPr>
              <a:defRPr/>
            </a:pPr>
            <a:endParaRPr sz="1200"/>
          </a:p>
          <a:p>
            <a:pPr>
              <a:defRPr/>
            </a:pPr>
            <a:r>
              <a:rPr lang="en-US" sz="1200" b="1"/>
              <a:t>Insights (continued):</a:t>
            </a:r>
            <a:endParaRPr sz="1200"/>
          </a:p>
          <a:p>
            <a:pPr>
              <a:defRPr/>
            </a:pPr>
            <a:r>
              <a:rPr lang="en-US" sz="1200"/>
              <a:t>By exploring the scatter plot for different payload ranges, we can refine our understanding of which payload designs and booster versions are best suited for successful launches. This knowledge enables us to optimize our strategies for future missions.</a:t>
            </a:r>
            <a:endParaRPr sz="1200"/>
          </a:p>
          <a:p>
            <a:pPr>
              <a:defRPr/>
            </a:pPr>
            <a:r>
              <a:rPr lang="en-US" sz="1200"/>
              <a:t>Please note that these screenshots are not actual images but rather a representation of what the dashboard could look like.</a:t>
            </a:r>
            <a:endParaRPr/>
          </a:p>
          <a:p>
            <a:pPr>
              <a:defRPr/>
            </a:pPr>
            <a:endParaRPr lang="en-US" b="0" i="0">
              <a:latin typeface="plus-jakarta-sans"/>
            </a:endParaRPr>
          </a:p>
        </p:txBody>
      </p:sp>
      <p:sp>
        <p:nvSpPr>
          <p:cNvPr id="1602115770" name=""/>
          <p:cNvSpPr txBox="1"/>
          <p:nvPr/>
        </p:nvSpPr>
        <p:spPr bwMode="auto">
          <a:xfrm flipH="0" flipV="0">
            <a:off x="8856385" y="5422648"/>
            <a:ext cx="29057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
        <p:nvSpPr>
          <p:cNvPr id="569410333" name=""/>
          <p:cNvSpPr txBox="1"/>
          <p:nvPr/>
        </p:nvSpPr>
        <p:spPr bwMode="auto">
          <a:xfrm flipH="0" flipV="0">
            <a:off x="8526311" y="6444046"/>
            <a:ext cx="3663428"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			</a:t>
            </a:r>
            <a:r>
              <a:rPr sz="900">
                <a:solidFill>
                  <a:schemeClr val="bg1">
                    <a:lumMod val="75000"/>
                  </a:schemeClr>
                </a:solidFill>
              </a:rPr>
              <a:t>43</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67" y="2529743"/>
            <a:ext cx="1136727" cy="366119"/>
          </a:xfrm>
          <a:prstGeom prst="rect">
            <a:avLst/>
          </a:prstGeom>
          <a:solidFill>
            <a:srgbClr val="0948CB"/>
          </a:solidFill>
        </p:spPr>
        <p:txBody>
          <a:bodyPr wrap="none" rtlCol="0">
            <a:spAutoFit/>
          </a:bodyPr>
          <a:lstStyle/>
          <a:p>
            <a:pPr>
              <a:defRPr/>
            </a:pPr>
            <a:r>
              <a:rPr lang="en-US">
                <a:solidFill>
                  <a:schemeClr val="bg1"/>
                </a:solidFill>
              </a:rPr>
              <a:t>Section 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45</a:t>
            </a:fld>
            <a:endParaRPr lang="en-US"/>
          </a:p>
        </p:txBody>
      </p:sp>
      <p:sp>
        <p:nvSpPr>
          <p:cNvPr id="5" name="Content Placeholder 4"/>
          <p:cNvSpPr>
            <a:spLocks noGrp="1"/>
          </p:cNvSpPr>
          <p:nvPr>
            <p:ph type="body" sz="half" idx="4294967295"/>
          </p:nvPr>
        </p:nvSpPr>
        <p:spPr bwMode="auto">
          <a:xfrm>
            <a:off x="770010" y="1473693"/>
            <a:ext cx="5325989" cy="4420009"/>
          </a:xfrm>
          <a:prstGeom prst="rect">
            <a:avLst/>
          </a:prstGeom>
        </p:spPr>
        <p:txBody>
          <a:bodyPr vert="horz" lIns="91440" tIns="45720" rIns="91440" bIns="45720" rtlCol="0" anchor="t">
            <a:normAutofit/>
          </a:bodyPr>
          <a:lstStyle/>
          <a:p>
            <a:pPr>
              <a:lnSpc>
                <a:spcPct val="100000"/>
              </a:lnSpc>
              <a:spcBef>
                <a:spcPts val="1400"/>
              </a:spcBef>
              <a:defRPr/>
            </a:pPr>
            <a:r>
              <a:rPr lang="en-US" sz="1200"/>
              <a:t>The Decision Tree model achieved the highest accuracy (0.889286) among the four models evaluated. It is a reliable predictor, but its performance may be limited by its sensitivity to </a:t>
            </a:r>
            <a:r>
              <a:rPr lang="en-US" sz="1200"/>
              <a:t>hyperparameters</a:t>
            </a:r>
            <a:r>
              <a:rPr lang="en-US" sz="1200"/>
              <a:t> and feature engineering. </a:t>
            </a:r>
            <a:r>
              <a:rPr lang="en-US" sz="1200"/>
              <a:t>Hyperparameter</a:t>
            </a:r>
            <a:r>
              <a:rPr lang="en-US" sz="1200"/>
              <a:t> tuning, feature engineering, and ensemble methods can improve its accuracy in future applications.</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Classification Accuracy</a:t>
            </a:r>
            <a:endParaRPr lang="en-US">
              <a:solidFill>
                <a:srgbClr val="0B49CB"/>
              </a:solidFill>
            </a:endParaRPr>
          </a:p>
        </p:txBody>
      </p:sp>
      <p:pic>
        <p:nvPicPr>
          <p:cNvPr id="2" name="Picture 1"/>
          <p:cNvPicPr>
            <a:picLocks noChangeAspect="1"/>
          </p:cNvPicPr>
          <p:nvPr/>
        </p:nvPicPr>
        <p:blipFill>
          <a:blip r:embed="rId4"/>
          <a:stretch/>
        </p:blipFill>
        <p:spPr bwMode="auto">
          <a:xfrm>
            <a:off x="6169141" y="1544045"/>
            <a:ext cx="5184658" cy="416052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46</a:t>
            </a:fld>
            <a:endParaRPr lang="en-US"/>
          </a:p>
        </p:txBody>
      </p:sp>
      <p:sp>
        <p:nvSpPr>
          <p:cNvPr id="5" name="Content Placeholder 4"/>
          <p:cNvSpPr>
            <a:spLocks noGrp="1"/>
          </p:cNvSpPr>
          <p:nvPr>
            <p:ph type="body" sz="half" idx="4294967295"/>
          </p:nvPr>
        </p:nvSpPr>
        <p:spPr bwMode="auto">
          <a:xfrm>
            <a:off x="770011" y="1403927"/>
            <a:ext cx="5399880" cy="4952423"/>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0" indent="0">
              <a:buNone/>
              <a:defRPr/>
            </a:pPr>
            <a:r>
              <a:rPr lang="en-US" sz="1200"/>
              <a:t>Here’s an explanation of what the confusion matrix represents:</a:t>
            </a:r>
            <a:endParaRPr sz="1200"/>
          </a:p>
          <a:p>
            <a:pPr>
              <a:defRPr/>
            </a:pPr>
            <a:r>
              <a:rPr lang="en-US" sz="1200" b="1"/>
              <a:t>True Positives (TP)</a:t>
            </a:r>
            <a:r>
              <a:rPr lang="en-US" sz="1200"/>
              <a:t>: The number of actual positive instances that are correctly predicted as positive. For example, if you’re trying to predict whether a customer will churn or not, TP would be the number of customers who actually did churn and were correctly predicted to do so.</a:t>
            </a:r>
            <a:endParaRPr sz="1200"/>
          </a:p>
          <a:p>
            <a:pPr>
              <a:defRPr/>
            </a:pPr>
            <a:r>
              <a:rPr lang="en-US" sz="1200" b="1"/>
              <a:t>False Positives (FP)</a:t>
            </a:r>
            <a:r>
              <a:rPr lang="en-US" sz="1200"/>
              <a:t>: The number of actual negative instances that are incorrectly predicted as positive. In the same example, FP would be the number of customers who didn’t actually churn but were incorrectly predicted to do so.</a:t>
            </a:r>
            <a:endParaRPr sz="1200"/>
          </a:p>
          <a:p>
            <a:pPr>
              <a:defRPr/>
            </a:pPr>
            <a:r>
              <a:rPr lang="en-US" sz="1200" b="1"/>
              <a:t>True Negatives (TN)</a:t>
            </a:r>
            <a:r>
              <a:rPr lang="en-US" sz="1200"/>
              <a:t>: The number of actual negative instances that are correctly predicted as negative. This is the opposite of TP - it’s the number of customers who didn’t actually churn and were correctly predicted not to do so.</a:t>
            </a:r>
            <a:endParaRPr sz="1200"/>
          </a:p>
          <a:p>
            <a:pPr>
              <a:defRPr/>
            </a:pPr>
            <a:r>
              <a:rPr lang="en-US" sz="1200" b="1"/>
              <a:t>False Negatives (FN)</a:t>
            </a:r>
            <a:r>
              <a:rPr lang="en-US" sz="1200"/>
              <a:t>: The number of actual positive instances that are incorrectly predicted as negative. This is the opposite of FP - it’s the number of customers who actually did churn but were incorrectly predicted not to do so.</a:t>
            </a:r>
            <a:endParaRPr sz="1200"/>
          </a:p>
          <a:p>
            <a:pPr marL="0" indent="0">
              <a:buNone/>
              <a:defRPr/>
            </a:pPr>
            <a:r>
              <a:rPr lang="en-US" sz="1200"/>
              <a:t>By looking at the values in the confusion matrix, you can get a sense of how well your model is performing and what areas it might need improvement on.</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Confusion Matrix</a:t>
            </a:r>
            <a:endParaRPr lang="en-US">
              <a:solidFill>
                <a:srgbClr val="0B49CB"/>
              </a:solidFill>
            </a:endParaRPr>
          </a:p>
        </p:txBody>
      </p:sp>
      <p:pic>
        <p:nvPicPr>
          <p:cNvPr id="2" name="Picture 1"/>
          <p:cNvPicPr>
            <a:picLocks noChangeAspect="1"/>
          </p:cNvPicPr>
          <p:nvPr/>
        </p:nvPicPr>
        <p:blipFill>
          <a:blip r:embed="rId4"/>
          <a:stretch/>
        </p:blipFill>
        <p:spPr bwMode="auto">
          <a:xfrm>
            <a:off x="6326909" y="1556193"/>
            <a:ext cx="5026890" cy="416052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47</a:t>
            </a:fld>
            <a:endParaRPr lang="en-US"/>
          </a:p>
        </p:txBody>
      </p:sp>
      <p:sp>
        <p:nvSpPr>
          <p:cNvPr id="5" name="Content Placeholder 3"/>
          <p:cNvSpPr>
            <a:spLocks noGrp="1"/>
          </p:cNvSpPr>
          <p:nvPr>
            <p:ph sz="half" idx="4294967295"/>
          </p:nvPr>
        </p:nvSpPr>
        <p:spPr bwMode="auto">
          <a:xfrm>
            <a:off x="770011" y="1473693"/>
            <a:ext cx="10583788" cy="4752699"/>
          </a:xfrm>
          <a:prstGeom prst="rect">
            <a:avLst/>
          </a:prstGeom>
        </p:spPr>
        <p:txBody>
          <a:bodyPr>
            <a:normAutofit/>
          </a:bodyPr>
          <a:lstStyle/>
          <a:p>
            <a:pPr marL="228600" indent="-228600">
              <a:lnSpc>
                <a:spcPct val="100000"/>
              </a:lnSpc>
              <a:spcBef>
                <a:spcPts val="1400"/>
              </a:spcBef>
              <a:buFont typeface="+mj-lt"/>
              <a:buAutoNum type="arabicPeriod"/>
              <a:defRPr/>
            </a:pPr>
            <a:r>
              <a:rPr lang="en-US" sz="1200"/>
              <a:t>The dashboard provides an interactive platform to explore </a:t>
            </a:r>
            <a:r>
              <a:rPr lang="en-US" sz="1200"/>
              <a:t>SpaceX’s</a:t>
            </a:r>
            <a:r>
              <a:rPr lang="en-US" sz="1200"/>
              <a:t> launch records. The added plots and interactions enable users to visualize successful launches by site, analyze payload and launch success correlations, and customize their exploration of the data. This makes the dashboard a valuable tool for understanding </a:t>
            </a:r>
            <a:r>
              <a:rPr lang="en-US" sz="1200"/>
              <a:t>SpaceX’s</a:t>
            </a:r>
            <a:r>
              <a:rPr lang="en-US" sz="1200"/>
              <a:t> launch performance</a:t>
            </a:r>
            <a:r>
              <a:rPr lang="en-US" sz="1200"/>
              <a:t>.</a:t>
            </a:r>
            <a:endParaRPr sz="1200"/>
          </a:p>
          <a:p>
            <a:pPr marL="228600" indent="-228600">
              <a:lnSpc>
                <a:spcPct val="100000"/>
              </a:lnSpc>
              <a:spcBef>
                <a:spcPts val="1400"/>
              </a:spcBef>
              <a:buFont typeface="+mj-lt"/>
              <a:buAutoNum type="arabicPeriod"/>
              <a:defRPr/>
            </a:pPr>
            <a:r>
              <a:rPr lang="en-US" sz="1200"/>
              <a:t>The scatter plot suggests a general trend of higher payload masses being associated with more distant orbits. However, there are exceptions, indicating that other factors influence the choice of payload mass and orbit type. Further analysis is needed to identify patterns and correlations</a:t>
            </a:r>
            <a:r>
              <a:rPr lang="en-US" sz="1200"/>
              <a:t>.</a:t>
            </a:r>
            <a:endParaRPr sz="1200"/>
          </a:p>
          <a:p>
            <a:pPr marL="228600" indent="-228600">
              <a:lnSpc>
                <a:spcPct val="100000"/>
              </a:lnSpc>
              <a:spcBef>
                <a:spcPts val="1400"/>
              </a:spcBef>
              <a:buFont typeface="+mj-lt"/>
              <a:buAutoNum type="arabicPeriod"/>
              <a:defRPr/>
            </a:pPr>
            <a:r>
              <a:rPr lang="en-US" sz="1200"/>
              <a:t>Based on the query results, it appears that most </a:t>
            </a:r>
            <a:r>
              <a:rPr lang="en-US" sz="1200"/>
              <a:t>SpaceX</a:t>
            </a:r>
            <a:r>
              <a:rPr lang="en-US" sz="1200"/>
              <a:t> launches (54%) had a successful landing on a drone ship or ground pad, while some failed to land safely. The remaining launches resulted in uncontrolled splashes into the </a:t>
            </a:r>
            <a:r>
              <a:rPr lang="en-US" sz="1200"/>
              <a:t>ocean.</a:t>
            </a:r>
            <a:endParaRPr sz="1200"/>
          </a:p>
          <a:p>
            <a:pPr marL="228600" indent="-228600">
              <a:lnSpc>
                <a:spcPct val="100000"/>
              </a:lnSpc>
              <a:spcBef>
                <a:spcPts val="1400"/>
              </a:spcBef>
              <a:buFont typeface="+mj-lt"/>
              <a:buAutoNum type="arabicPeriod"/>
              <a:defRPr/>
            </a:pPr>
            <a:r>
              <a:rPr lang="en-US" sz="1200"/>
              <a:t> The proximity analysis revealed potential concerns and opportunities for future launches from Launch Site 1. Calculated distances highlighted the importance of safety protocols, emergency response planning, and environmental impact assessments to ensure responsible management of launch operations</a:t>
            </a:r>
            <a:r>
              <a:rPr lang="en-US" sz="1200"/>
              <a:t>.</a:t>
            </a:r>
            <a:endParaRPr sz="1200"/>
          </a:p>
          <a:p>
            <a:pPr marL="228600" indent="-228600">
              <a:lnSpc>
                <a:spcPct val="100000"/>
              </a:lnSpc>
              <a:spcBef>
                <a:spcPts val="1400"/>
              </a:spcBef>
              <a:buFont typeface="+mj-lt"/>
              <a:buAutoNum type="arabicPeriod"/>
              <a:defRPr/>
            </a:pPr>
            <a:r>
              <a:rPr lang="en-US" sz="1200"/>
              <a:t>The analysis reveals that payloads above 500 kg have a high success rate, while lower payloads struggle to achieve successful launches. Block 4 boosters excel at handling middle-road payloads, but larger payloads face significant challenges. These insights can inform strategic decisions for future missions</a:t>
            </a:r>
            <a:r>
              <a:rPr lang="en-US" sz="1200"/>
              <a:t>.</a:t>
            </a:r>
            <a:endParaRPr sz="1200"/>
          </a:p>
          <a:p>
            <a:pPr marL="228600" indent="-228600">
              <a:lnSpc>
                <a:spcPct val="100000"/>
              </a:lnSpc>
              <a:spcBef>
                <a:spcPts val="1400"/>
              </a:spcBef>
              <a:buFont typeface="+mj-lt"/>
              <a:buAutoNum type="arabicPeriod"/>
              <a:defRPr/>
            </a:pPr>
            <a:r>
              <a:rPr lang="en-US" sz="1200"/>
              <a:t>The Decision Tree model achieved the highest accuracy (0.889286) among the four models evaluated. It is a reliable predictor, but its performance may be limited by its sensitivity to </a:t>
            </a:r>
            <a:r>
              <a:rPr lang="en-US" sz="1200"/>
              <a:t>hyperparameters</a:t>
            </a:r>
            <a:r>
              <a:rPr lang="en-US" sz="1200"/>
              <a:t> and feature engineering. </a:t>
            </a:r>
            <a:r>
              <a:rPr lang="en-US" sz="1200"/>
              <a:t>Hyperparameter</a:t>
            </a:r>
            <a:r>
              <a:rPr lang="en-US" sz="1200"/>
              <a:t> tuning, feature engineering, and ensemble methods can improve its accuracy in future applications.</a:t>
            </a:r>
            <a:endParaRPr sz="1100"/>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Conclusions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a:xfrm flipH="0" flipV="0">
            <a:off x="8610598" y="6356349"/>
            <a:ext cx="2743200" cy="365124"/>
          </a:xfrm>
        </p:spPr>
        <p:txBody>
          <a:bodyPr/>
          <a:lstStyle/>
          <a:p>
            <a:pPr>
              <a:defRPr/>
            </a:pPr>
            <a:fld id="{5075537C-CA84-1446-933C-8E9D027F9201}" type="slidenum">
              <a:rPr lang="en-US"/>
              <a:t>48</a:t>
            </a:fld>
            <a:endParaRPr lang="en-US"/>
          </a:p>
        </p:txBody>
      </p:sp>
      <p:sp>
        <p:nvSpPr>
          <p:cNvPr id="5" name="Content Placeholder 3"/>
          <p:cNvSpPr>
            <a:spLocks noGrp="1"/>
          </p:cNvSpPr>
          <p:nvPr>
            <p:ph sz="half" idx="4294967295"/>
          </p:nvPr>
        </p:nvSpPr>
        <p:spPr bwMode="auto">
          <a:xfrm flipH="0" flipV="0">
            <a:off x="770010" y="1358019"/>
            <a:ext cx="10583787" cy="4852839"/>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0" indent="0">
              <a:lnSpc>
                <a:spcPts val="224"/>
              </a:lnSpc>
              <a:spcBef>
                <a:spcPts val="1275"/>
              </a:spcBef>
              <a:buFont typeface="Arial"/>
              <a:buNone/>
              <a:defRPr/>
            </a:pPr>
            <a:endParaRPr sz="1100" b="1" i="0" u="none">
              <a:solidFill>
                <a:schemeClr val="tx1"/>
              </a:solidFill>
              <a:latin typeface="Arial"/>
              <a:cs typeface="Arial"/>
            </a:endParaRPr>
          </a:p>
          <a:p>
            <a:pPr marL="0" indent="0">
              <a:lnSpc>
                <a:spcPts val="224"/>
              </a:lnSpc>
              <a:spcBef>
                <a:spcPts val="1275"/>
              </a:spcBef>
              <a:buFont typeface="Arial"/>
              <a:buNone/>
              <a:defRPr/>
            </a:pPr>
            <a:r>
              <a:rPr sz="1100" b="1" i="0" u="none">
                <a:solidFill>
                  <a:srgbClr val="1F1F1F"/>
                </a:solidFill>
                <a:latin typeface="Arial"/>
                <a:ea typeface="Arial"/>
                <a:cs typeface="Arial"/>
              </a:rPr>
              <a:t>Data Collection with API </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Request and parse the SpaceX launch data using the GET request</a:t>
            </a:r>
            <a:endParaRPr sz="1100" b="1" i="0" u="none">
              <a:solidFill>
                <a:srgbClr val="569CD6"/>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Filter the dataframe to only include</a:t>
            </a:r>
            <a:r>
              <a:rPr sz="1100" b="0" i="0" u="none">
                <a:solidFill>
                  <a:srgbClr val="000000"/>
                </a:solidFill>
                <a:latin typeface="Arial"/>
                <a:ea typeface="Arial"/>
                <a:cs typeface="Arial"/>
              </a:rPr>
              <a:t> </a:t>
            </a:r>
            <a:r>
              <a:rPr sz="1100" b="0" i="0" u="none">
                <a:solidFill>
                  <a:srgbClr val="000000"/>
                </a:solidFill>
                <a:latin typeface="Arial"/>
                <a:ea typeface="Arial"/>
                <a:cs typeface="Arial"/>
              </a:rPr>
              <a:t>Falcon 9</a:t>
            </a:r>
            <a:r>
              <a:rPr sz="1100" b="0" i="0" u="none">
                <a:solidFill>
                  <a:srgbClr val="000000"/>
                </a:solidFill>
                <a:latin typeface="Arial"/>
                <a:ea typeface="Arial"/>
                <a:cs typeface="Arial"/>
              </a:rPr>
              <a:t> </a:t>
            </a:r>
            <a:r>
              <a:rPr sz="1100" b="0" i="0" u="none">
                <a:solidFill>
                  <a:srgbClr val="000000"/>
                </a:solidFill>
                <a:latin typeface="Arial"/>
                <a:ea typeface="Arial"/>
                <a:cs typeface="Arial"/>
              </a:rPr>
              <a:t>launches</a:t>
            </a:r>
            <a:endParaRPr sz="1100" b="1" i="0" u="none">
              <a:solidFill>
                <a:srgbClr val="569CD6"/>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Dealing with Missing Values</a:t>
            </a:r>
            <a:endParaRPr sz="1100" b="0" i="0" u="none">
              <a:solidFill>
                <a:srgbClr val="000000"/>
              </a:solidFill>
              <a:latin typeface="Arial"/>
              <a:cs typeface="Arial"/>
            </a:endParaRPr>
          </a:p>
          <a:p>
            <a:pPr marL="0" indent="0">
              <a:lnSpc>
                <a:spcPts val="224"/>
              </a:lnSpc>
              <a:spcBef>
                <a:spcPts val="1275"/>
              </a:spcBef>
              <a:buFont typeface="Arial"/>
              <a:buNone/>
              <a:defRPr/>
            </a:pPr>
            <a:r>
              <a:rPr sz="1100" b="1" i="0" u="none">
                <a:solidFill>
                  <a:srgbClr val="1F1F1F"/>
                </a:solidFill>
                <a:latin typeface="Arial"/>
                <a:ea typeface="Arial"/>
                <a:cs typeface="Arial"/>
              </a:rPr>
              <a:t>Data Collection with Web Scraping</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Request the Falcon9 Launch Wiki page from its URL</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Extract all column/variable names from the HTML table header</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Create a data frame by parsing the launch HTML tables</a:t>
            </a:r>
            <a:endParaRPr sz="1100" b="0" i="0" u="none">
              <a:solidFill>
                <a:srgbClr val="000000"/>
              </a:solidFill>
              <a:latin typeface="Arial"/>
              <a:cs typeface="Arial"/>
            </a:endParaRPr>
          </a:p>
          <a:p>
            <a:pPr marL="0" indent="0">
              <a:lnSpc>
                <a:spcPts val="224"/>
              </a:lnSpc>
              <a:spcBef>
                <a:spcPts val="1275"/>
              </a:spcBef>
              <a:buFont typeface="Arial"/>
              <a:buNone/>
              <a:defRPr/>
            </a:pPr>
            <a:r>
              <a:rPr sz="1100" b="1" i="0" u="none">
                <a:solidFill>
                  <a:srgbClr val="1F1F1F"/>
                </a:solidFill>
                <a:latin typeface="Arial"/>
                <a:ea typeface="Arial"/>
                <a:cs typeface="Arial"/>
              </a:rPr>
              <a:t>Data Wrangling</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Calculate the number of launches on each site.</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Calculate the number and occurrence of each orbit.</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Calculate the number and occurrence of mission outcome of the orbits.</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Create a landing outcome label from Outcome column</a:t>
            </a:r>
            <a:r>
              <a:rPr sz="1100" b="0" i="0" u="none">
                <a:solidFill>
                  <a:srgbClr val="000000"/>
                </a:solidFill>
                <a:latin typeface="Arial"/>
                <a:ea typeface="Arial"/>
                <a:cs typeface="Arial"/>
              </a:rPr>
              <a:t>.</a:t>
            </a:r>
            <a:endParaRPr sz="1100" b="0" i="0" u="none">
              <a:solidFill>
                <a:srgbClr val="000000"/>
              </a:solidFill>
              <a:latin typeface="Arial"/>
              <a:cs typeface="Arial"/>
            </a:endParaRPr>
          </a:p>
          <a:p>
            <a:pPr marL="0" indent="0">
              <a:lnSpc>
                <a:spcPts val="224"/>
              </a:lnSpc>
              <a:spcBef>
                <a:spcPts val="1275"/>
              </a:spcBef>
              <a:buFont typeface="Arial"/>
              <a:buNone/>
              <a:defRPr/>
            </a:pPr>
            <a:r>
              <a:rPr sz="1100" b="1" i="0" u="none">
                <a:solidFill>
                  <a:srgbClr val="1F1F1F"/>
                </a:solidFill>
                <a:latin typeface="Arial"/>
                <a:ea typeface="Arial"/>
                <a:cs typeface="Arial"/>
              </a:rPr>
              <a:t>EDA with SQL</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Display the names of the unique launch sites in the space mission</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Display 5 records where launch sites begin with the string 'CCA'</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Display the total payload mass carried by boosters launched by NASA (CRS)</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Display average payload mass carried by booster version F9 v1.1</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List the date when the first succesful landing outcome in ground pad was acheived.</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List the names of the boosters which have success in drone ship and have payload mass greater than 4000 but less than 6000</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List the total number of successful and failure mission outcomes</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List the names of the booster_versions which have carried the maximum payload mass. Use a subquery</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List the records which will display the month names, failure landing_outcomes in drone ship ,booster versions, launch_site for the months in year 2015.</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Rank the count of landing outcomes (such as Failure (drone ship) or Success (ground pad)) between the date 2010-06-04 and 2017-03-20, in descending order.</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endParaRPr sz="1100" b="0" i="0" u="none">
              <a:solidFill>
                <a:srgbClr val="000000"/>
              </a:solidFill>
              <a:latin typeface="Arial"/>
              <a:cs typeface="Arial"/>
            </a:endParaRPr>
          </a:p>
        </p:txBody>
      </p:sp>
      <p:sp>
        <p:nvSpPr>
          <p:cNvPr id="1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Appendix</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lumMod val="20000"/>
            <a:lumOff val="80000"/>
            <a:alpha val="24999"/>
          </a:schemeClr>
        </a:solidFill>
      </p:bgPr>
    </p:bg>
    <p:spTree>
      <p:nvGrpSpPr>
        <p:cNvPr id="1" name=""/>
        <p:cNvGrpSpPr/>
        <p:nvPr/>
      </p:nvGrpSpPr>
      <p:grpSpPr bwMode="auto">
        <a:xfrm>
          <a:off x="0" y="0"/>
          <a:ext cx="0" cy="0"/>
          <a:chOff x="0" y="0"/>
          <a:chExt cx="0" cy="0"/>
        </a:xfrm>
      </p:grpSpPr>
      <p:sp>
        <p:nvSpPr>
          <p:cNvPr id="1286809932"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300" b="0" i="0" u="none" strike="noStrike" cap="none" spc="0">
                <a:solidFill>
                  <a:srgbClr val="0070C0"/>
                </a:solidFill>
                <a:latin typeface="Abadi"/>
                <a:ea typeface="Abadi"/>
                <a:cs typeface="Abadi"/>
              </a:rPr>
              <a:t>Appendix</a:t>
            </a:r>
            <a:endParaRPr>
              <a:solidFill>
                <a:schemeClr val="accent1">
                  <a:lumMod val="75000"/>
                </a:schemeClr>
              </a:solidFill>
            </a:endParaRPr>
          </a:p>
        </p:txBody>
      </p:sp>
      <p:sp>
        <p:nvSpPr>
          <p:cNvPr id="1717643735" name="Content Placeholder 2"/>
          <p:cNvSpPr>
            <a:spLocks noGrp="1"/>
          </p:cNvSpPr>
          <p:nvPr>
            <p:ph idx="1"/>
          </p:nvPr>
        </p:nvSpPr>
        <p:spPr bwMode="auto">
          <a:xfrm flipH="0" flipV="0">
            <a:off x="838197" y="1690686"/>
            <a:ext cx="5257800" cy="4552431"/>
          </a:xfrm>
        </p:spPr>
        <p:txBody>
          <a:bodyPr vertOverflow="overflow" horzOverflow="overflow" vert="horz" wrap="square" lIns="91440" tIns="45720" rIns="91440" bIns="45720" numCol="1" spcCol="0" rtlCol="0" fromWordArt="0" anchor="t" anchorCtr="0" forceAA="0" upright="0" compatLnSpc="0">
            <a:normAutofit/>
          </a:bodyPr>
          <a:lstStyle/>
          <a:p>
            <a:pPr marL="342899" lvl="1" indent="0">
              <a:buFont typeface="Arial"/>
              <a:buNone/>
              <a:defRPr/>
            </a:pPr>
            <a:r>
              <a:rPr sz="1100" b="1" i="0" u="none">
                <a:solidFill>
                  <a:schemeClr val="tx1"/>
                </a:solidFill>
                <a:latin typeface="Arial"/>
                <a:ea typeface="Arial"/>
                <a:cs typeface="Arial"/>
              </a:rPr>
              <a:t>EDA with Visualization</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relationship between Flight Number and Launch Site</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relationship between Payload and Launch Site</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relationship between success rate of each orbit type</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relationship between FlightNumber and Orbit type</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relationship between Payload and Orbit type</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launch success yearly trend</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Create dummy variables to categorical columns</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Cast all numeric columns to</a:t>
            </a:r>
            <a:r>
              <a:rPr sz="1100" b="0" i="0" u="none">
                <a:solidFill>
                  <a:schemeClr val="tx1"/>
                </a:solidFill>
                <a:latin typeface="Arial"/>
                <a:ea typeface="Arial"/>
                <a:cs typeface="Arial"/>
              </a:rPr>
              <a:t> </a:t>
            </a:r>
            <a:r>
              <a:rPr sz="1100" b="0" i="0" u="none">
                <a:solidFill>
                  <a:schemeClr val="tx1"/>
                </a:solidFill>
                <a:latin typeface="Arial"/>
                <a:ea typeface="Arial"/>
                <a:cs typeface="Arial"/>
              </a:rPr>
              <a:t>float64</a:t>
            </a:r>
            <a:endParaRPr sz="1100" b="0" i="0" u="none">
              <a:solidFill>
                <a:schemeClr val="tx1"/>
              </a:solidFill>
              <a:latin typeface="Arial"/>
              <a:ea typeface="Arial"/>
              <a:cs typeface="Arial"/>
            </a:endParaRPr>
          </a:p>
          <a:p>
            <a:pPr marL="342899" lvl="1" indent="0">
              <a:buFont typeface="Arial"/>
              <a:buNone/>
              <a:defRPr/>
            </a:pPr>
            <a:r>
              <a:rPr sz="1100" b="1" i="0" u="none">
                <a:solidFill>
                  <a:schemeClr val="tx1"/>
                </a:solidFill>
                <a:latin typeface="Arial"/>
                <a:ea typeface="Arial"/>
                <a:cs typeface="Arial"/>
              </a:rPr>
              <a:t>Interactive Visual Analytics with Folium</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Mark all launch sites on a map</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Mark the success/failed launches for each site on the map</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Calculate the distances between a launch site to its proximities</a:t>
            </a:r>
            <a:endParaRPr sz="1100" b="0" i="0" u="none">
              <a:solidFill>
                <a:schemeClr val="tx1"/>
              </a:solidFill>
              <a:latin typeface="Arial"/>
              <a:ea typeface="Arial"/>
              <a:cs typeface="Arial"/>
            </a:endParaRPr>
          </a:p>
          <a:p>
            <a:pPr marL="342899" lvl="1" indent="0">
              <a:buFont typeface="Arial"/>
              <a:buNone/>
              <a:defRPr/>
            </a:pPr>
            <a:r>
              <a:rPr sz="1100" b="1" i="0" u="none">
                <a:solidFill>
                  <a:schemeClr val="tx1"/>
                </a:solidFill>
                <a:latin typeface="Arial"/>
                <a:ea typeface="Arial"/>
                <a:cs typeface="Arial"/>
              </a:rPr>
              <a:t>Build an Interactive Dashboard with Ploty Dash</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Add a Launch Site Drop-down Input Component</a:t>
            </a:r>
            <a:endParaRPr sz="1100" b="0" i="0" u="none">
              <a:solidFill>
                <a:schemeClr val="tx1"/>
              </a:solidFill>
              <a:latin typeface="Arial"/>
              <a:cs typeface="Arial"/>
            </a:endParaRPr>
          </a:p>
          <a:p>
            <a:pPr lvl="1">
              <a:defRPr/>
            </a:pPr>
            <a:r>
              <a:rPr sz="1100" b="0" i="0" u="none">
                <a:solidFill>
                  <a:schemeClr val="tx1"/>
                </a:solidFill>
                <a:latin typeface="Arial"/>
                <a:ea typeface="Arial"/>
                <a:cs typeface="Arial"/>
              </a:rPr>
              <a:t>Add a callback function to render</a:t>
            </a:r>
            <a:r>
              <a:rPr sz="1100" b="0" i="0" u="none">
                <a:solidFill>
                  <a:schemeClr val="tx1"/>
                </a:solidFill>
                <a:latin typeface="Arial"/>
                <a:ea typeface="Arial"/>
                <a:cs typeface="Arial"/>
              </a:rPr>
              <a:t> </a:t>
            </a:r>
            <a:r>
              <a:rPr sz="1100" b="1" i="0" u="none">
                <a:solidFill>
                  <a:schemeClr val="tx1"/>
                </a:solidFill>
                <a:latin typeface="Arial"/>
                <a:ea typeface="Arial"/>
                <a:cs typeface="Arial"/>
              </a:rPr>
              <a:t>success-pie-chart</a:t>
            </a:r>
            <a:r>
              <a:rPr sz="1100" b="0" i="0" u="none">
                <a:solidFill>
                  <a:schemeClr val="tx1"/>
                </a:solidFill>
                <a:latin typeface="Arial"/>
                <a:ea typeface="Arial"/>
                <a:cs typeface="Arial"/>
              </a:rPr>
              <a:t> </a:t>
            </a:r>
            <a:r>
              <a:rPr sz="1100" b="0" i="0" u="none">
                <a:solidFill>
                  <a:schemeClr val="tx1"/>
                </a:solidFill>
                <a:latin typeface="Arial"/>
                <a:ea typeface="Arial"/>
                <a:cs typeface="Arial"/>
              </a:rPr>
              <a:t>based on selected site dropdown</a:t>
            </a:r>
            <a:endParaRPr sz="1100" b="0" i="0" u="none">
              <a:solidFill>
                <a:schemeClr val="tx1"/>
              </a:solidFill>
              <a:latin typeface="Arial"/>
              <a:ea typeface="Arial"/>
              <a:cs typeface="Arial"/>
            </a:endParaRPr>
          </a:p>
          <a:p>
            <a:pPr lvl="1">
              <a:defRPr/>
            </a:pPr>
            <a:r>
              <a:rPr sz="1100" b="0" i="0" u="none">
                <a:solidFill>
                  <a:schemeClr val="tx1"/>
                </a:solidFill>
                <a:latin typeface="Arial"/>
                <a:ea typeface="Arial"/>
                <a:cs typeface="Arial"/>
              </a:rPr>
              <a:t>Add a Range Slider to Select Payload</a:t>
            </a:r>
            <a:endParaRPr sz="1100" b="0" i="0" u="none">
              <a:solidFill>
                <a:schemeClr val="tx1"/>
              </a:solidFill>
              <a:latin typeface="Arial"/>
              <a:cs typeface="Arial"/>
            </a:endParaRPr>
          </a:p>
          <a:p>
            <a:pPr lvl="1">
              <a:defRPr/>
            </a:pPr>
            <a:r>
              <a:rPr sz="1100" b="0" i="0" u="none">
                <a:solidFill>
                  <a:schemeClr val="tx1"/>
                </a:solidFill>
                <a:latin typeface="Arial"/>
                <a:ea typeface="Arial"/>
                <a:cs typeface="Arial"/>
              </a:rPr>
              <a:t>Add a callback function to render the</a:t>
            </a:r>
            <a:r>
              <a:rPr sz="1100" b="0" i="0" u="none">
                <a:solidFill>
                  <a:schemeClr val="tx1"/>
                </a:solidFill>
                <a:latin typeface="Arial"/>
                <a:ea typeface="Arial"/>
                <a:cs typeface="Arial"/>
              </a:rPr>
              <a:t> </a:t>
            </a:r>
            <a:r>
              <a:rPr sz="1100" b="1" i="0" u="none">
                <a:solidFill>
                  <a:schemeClr val="tx1"/>
                </a:solidFill>
                <a:latin typeface="Arial"/>
                <a:ea typeface="Arial"/>
                <a:cs typeface="Arial"/>
              </a:rPr>
              <a:t>success-payload-scatter-chart</a:t>
            </a:r>
            <a:r>
              <a:rPr sz="1100" b="0" i="0" u="none">
                <a:solidFill>
                  <a:schemeClr val="tx1"/>
                </a:solidFill>
                <a:latin typeface="Arial"/>
                <a:ea typeface="Arial"/>
                <a:cs typeface="Arial"/>
              </a:rPr>
              <a:t> </a:t>
            </a:r>
            <a:r>
              <a:rPr sz="1100" b="0" i="0" u="none">
                <a:solidFill>
                  <a:schemeClr val="tx1"/>
                </a:solidFill>
                <a:latin typeface="Arial"/>
                <a:ea typeface="Arial"/>
                <a:cs typeface="Arial"/>
              </a:rPr>
              <a:t>scatter plot</a:t>
            </a:r>
            <a:endParaRPr sz="1200" b="0" i="0" u="none">
              <a:solidFill>
                <a:schemeClr val="tx1"/>
              </a:solidFill>
              <a:latin typeface="Arial"/>
              <a:ea typeface="Arial"/>
              <a:cs typeface="Arial"/>
            </a:endParaRPr>
          </a:p>
          <a:p>
            <a:pPr marL="342899" lvl="1" indent="0">
              <a:buFont typeface="Arial"/>
              <a:buNone/>
              <a:defRPr/>
            </a:pPr>
            <a:endParaRPr sz="2400" b="1" i="0" u="none">
              <a:solidFill>
                <a:srgbClr val="1F1F1F"/>
              </a:solidFill>
              <a:latin typeface="Times New Roman"/>
              <a:ea typeface="Times New Roman"/>
              <a:cs typeface="Times New Roman"/>
            </a:endParaRPr>
          </a:p>
        </p:txBody>
      </p:sp>
      <p:cxnSp>
        <p:nvCxnSpPr>
          <p:cNvPr id="0" name=""/>
          <p:cNvCxnSpPr>
            <a:cxnSpLocks/>
          </p:cNvCxnSpPr>
          <p:nvPr/>
        </p:nvCxnSpPr>
        <p:spPr bwMode="auto">
          <a:xfrm flipH="0" flipV="1">
            <a:off x="838197" y="1527771"/>
            <a:ext cx="10515600" cy="0"/>
          </a:xfrm>
          <a:prstGeom prst="line">
            <a:avLst/>
          </a:prstGeom>
        </p:spPr>
        <p:style>
          <a:lnRef idx="1">
            <a:schemeClr val="accent1">
              <a:shade val="50000"/>
            </a:schemeClr>
          </a:lnRef>
          <a:fillRef idx="0">
            <a:schemeClr val="accent1"/>
          </a:fillRef>
          <a:effectRef idx="0">
            <a:schemeClr val="accent1"/>
          </a:effectRef>
          <a:fontRef idx="minor">
            <a:schemeClr val="tx1"/>
          </a:fontRef>
        </p:style>
      </p:cxnSp>
      <p:sp>
        <p:nvSpPr>
          <p:cNvPr id="1573523248" name=""/>
          <p:cNvSpPr txBox="1"/>
          <p:nvPr/>
        </p:nvSpPr>
        <p:spPr bwMode="auto">
          <a:xfrm flipH="0" flipV="0">
            <a:off x="9544826" y="6243118"/>
            <a:ext cx="2673925"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		</a:t>
            </a:r>
            <a:r>
              <a:rPr sz="900">
                <a:solidFill>
                  <a:schemeClr val="bg1">
                    <a:lumMod val="75000"/>
                  </a:schemeClr>
                </a:solidFill>
              </a:rPr>
              <a:t>49</a:t>
            </a:r>
            <a:endParaRPr/>
          </a:p>
        </p:txBody>
      </p:sp>
      <p:sp>
        <p:nvSpPr>
          <p:cNvPr id="806802921" name=""/>
          <p:cNvSpPr txBox="1"/>
          <p:nvPr/>
        </p:nvSpPr>
        <p:spPr bwMode="auto">
          <a:xfrm flipH="0" flipV="0">
            <a:off x="6281806" y="1690686"/>
            <a:ext cx="5086391" cy="4450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100" b="1" i="0" u="none">
                <a:solidFill>
                  <a:srgbClr val="1F1F1F"/>
                </a:solidFill>
                <a:latin typeface="Arial"/>
                <a:ea typeface="Arial"/>
                <a:cs typeface="Arial"/>
              </a:rPr>
              <a:t>Machine Learning Prediction</a:t>
            </a:r>
            <a:endParaRPr sz="1100">
              <a:latin typeface="Arial"/>
              <a:cs typeface="Arial"/>
            </a:endParaRPr>
          </a:p>
          <a:p>
            <a:pPr marL="206778" indent="-206778">
              <a:buFont typeface="Arial"/>
              <a:buChar char="•"/>
              <a:defRPr/>
            </a:pPr>
            <a:r>
              <a:rPr sz="1100" b="0" i="0" u="none">
                <a:solidFill>
                  <a:srgbClr val="000000"/>
                </a:solidFill>
                <a:latin typeface="Arial"/>
                <a:ea typeface="Arial"/>
                <a:cs typeface="Arial"/>
              </a:rPr>
              <a:t>Create a NumPy array from the column</a:t>
            </a:r>
            <a:r>
              <a:rPr sz="1100" b="0" i="0" u="none">
                <a:solidFill>
                  <a:srgbClr val="000000"/>
                </a:solidFill>
                <a:latin typeface="Arial"/>
                <a:ea typeface="Arial"/>
                <a:cs typeface="Arial"/>
              </a:rPr>
              <a:t> </a:t>
            </a:r>
            <a:r>
              <a:rPr sz="1100" b="0" i="0" u="none">
                <a:solidFill>
                  <a:srgbClr val="000000"/>
                </a:solidFill>
                <a:latin typeface="Arial"/>
                <a:ea typeface="Arial"/>
                <a:cs typeface="Arial"/>
              </a:rPr>
              <a:t>Class</a:t>
            </a:r>
            <a:r>
              <a:rPr sz="1100" b="0" i="0" u="none">
                <a:solidFill>
                  <a:srgbClr val="000000"/>
                </a:solidFill>
                <a:latin typeface="Arial"/>
                <a:ea typeface="Arial"/>
                <a:cs typeface="Arial"/>
              </a:rPr>
              <a:t> </a:t>
            </a:r>
            <a:r>
              <a:rPr sz="1100" b="0" i="0" u="none">
                <a:solidFill>
                  <a:srgbClr val="000000"/>
                </a:solidFill>
                <a:latin typeface="Arial"/>
                <a:ea typeface="Arial"/>
                <a:cs typeface="Arial"/>
              </a:rPr>
              <a:t>in</a:t>
            </a:r>
            <a:r>
              <a:rPr sz="1100" b="0" i="0" u="none">
                <a:solidFill>
                  <a:srgbClr val="000000"/>
                </a:solidFill>
                <a:latin typeface="Arial"/>
                <a:ea typeface="Arial"/>
                <a:cs typeface="Arial"/>
              </a:rPr>
              <a:t> </a:t>
            </a:r>
            <a:r>
              <a:rPr sz="1100" b="0" i="0" u="none">
                <a:solidFill>
                  <a:srgbClr val="000000"/>
                </a:solidFill>
                <a:latin typeface="Arial"/>
                <a:ea typeface="Arial"/>
                <a:cs typeface="Arial"/>
              </a:rPr>
              <a:t>data</a:t>
            </a:r>
            <a:r>
              <a:rPr sz="1100" b="0" i="0" u="none">
                <a:solidFill>
                  <a:srgbClr val="000000"/>
                </a:solidFill>
                <a:latin typeface="Arial"/>
                <a:ea typeface="Arial"/>
                <a:cs typeface="Arial"/>
              </a:rPr>
              <a:t>, by applying the method</a:t>
            </a:r>
            <a:r>
              <a:rPr sz="1100" b="0" i="0" u="none">
                <a:solidFill>
                  <a:srgbClr val="000000"/>
                </a:solidFill>
                <a:latin typeface="Arial"/>
                <a:ea typeface="Arial"/>
                <a:cs typeface="Arial"/>
              </a:rPr>
              <a:t> </a:t>
            </a:r>
            <a:r>
              <a:rPr sz="1100" b="0" i="0" u="none">
                <a:solidFill>
                  <a:srgbClr val="000000"/>
                </a:solidFill>
                <a:latin typeface="Arial"/>
                <a:ea typeface="Arial"/>
                <a:cs typeface="Arial"/>
              </a:rPr>
              <a:t>to_numpy()</a:t>
            </a:r>
            <a:r>
              <a:rPr sz="1100" b="0" i="0" u="none">
                <a:solidFill>
                  <a:srgbClr val="000000"/>
                </a:solidFill>
                <a:latin typeface="Arial"/>
                <a:ea typeface="Arial"/>
                <a:cs typeface="Arial"/>
              </a:rPr>
              <a:t> </a:t>
            </a:r>
            <a:r>
              <a:rPr sz="1100" b="0" i="0" u="none">
                <a:solidFill>
                  <a:srgbClr val="000000"/>
                </a:solidFill>
                <a:latin typeface="Arial"/>
                <a:ea typeface="Arial"/>
                <a:cs typeface="Arial"/>
              </a:rPr>
              <a:t>then assign it to the variable</a:t>
            </a:r>
            <a:r>
              <a:rPr sz="1100" b="0" i="0" u="none">
                <a:solidFill>
                  <a:srgbClr val="000000"/>
                </a:solidFill>
                <a:latin typeface="Arial"/>
                <a:ea typeface="Arial"/>
                <a:cs typeface="Arial"/>
              </a:rPr>
              <a:t> </a:t>
            </a:r>
            <a:r>
              <a:rPr sz="1100" b="0" i="0" u="none">
                <a:solidFill>
                  <a:srgbClr val="000000"/>
                </a:solidFill>
                <a:latin typeface="Arial"/>
                <a:ea typeface="Arial"/>
                <a:cs typeface="Arial"/>
              </a:rPr>
              <a:t>Y</a:t>
            </a:r>
            <a:r>
              <a:rPr sz="1100" b="0" i="0" u="none">
                <a:solidFill>
                  <a:srgbClr val="000000"/>
                </a:solidFill>
                <a:latin typeface="Arial"/>
                <a:ea typeface="Arial"/>
                <a:cs typeface="Arial"/>
              </a:rPr>
              <a:t>,make sure the output is a Pandas series (only one bracket df['name of column']).</a:t>
            </a:r>
            <a:endParaRPr sz="1100" b="0" i="0" u="none">
              <a:solidFill>
                <a:srgbClr val="000000"/>
              </a:solidFill>
              <a:latin typeface="Arial"/>
              <a:cs typeface="Arial"/>
            </a:endParaRPr>
          </a:p>
          <a:p>
            <a:pPr marL="206778" indent="-206778">
              <a:buFont typeface="Arial"/>
              <a:buChar char="•"/>
              <a:defRPr/>
            </a:pPr>
            <a:r>
              <a:rPr sz="1100" b="0" i="0" u="none">
                <a:solidFill>
                  <a:srgbClr val="000000"/>
                </a:solidFill>
                <a:latin typeface="Arial"/>
                <a:ea typeface="Arial"/>
                <a:cs typeface="Arial"/>
              </a:rPr>
              <a:t>Standardize the data in</a:t>
            </a:r>
            <a:r>
              <a:rPr sz="1100" b="0" i="0" u="none">
                <a:solidFill>
                  <a:srgbClr val="000000"/>
                </a:solidFill>
                <a:latin typeface="Arial"/>
                <a:ea typeface="Arial"/>
                <a:cs typeface="Arial"/>
              </a:rPr>
              <a:t> </a:t>
            </a:r>
            <a:r>
              <a:rPr sz="1100" b="0" i="0" u="none">
                <a:solidFill>
                  <a:srgbClr val="000000"/>
                </a:solidFill>
                <a:latin typeface="Arial"/>
                <a:ea typeface="Arial"/>
                <a:cs typeface="Arial"/>
              </a:rPr>
              <a:t>X</a:t>
            </a:r>
            <a:r>
              <a:rPr sz="1100" b="0" i="0" u="none">
                <a:solidFill>
                  <a:srgbClr val="000000"/>
                </a:solidFill>
                <a:latin typeface="Arial"/>
                <a:ea typeface="Arial"/>
                <a:cs typeface="Arial"/>
              </a:rPr>
              <a:t> </a:t>
            </a:r>
            <a:r>
              <a:rPr sz="1100" b="0" i="0" u="none">
                <a:solidFill>
                  <a:srgbClr val="000000"/>
                </a:solidFill>
                <a:latin typeface="Arial"/>
                <a:ea typeface="Arial"/>
                <a:cs typeface="Arial"/>
              </a:rPr>
              <a:t>then reassign it to the variable</a:t>
            </a:r>
            <a:r>
              <a:rPr sz="1100" b="0" i="0" u="none">
                <a:solidFill>
                  <a:srgbClr val="000000"/>
                </a:solidFill>
                <a:latin typeface="Arial"/>
                <a:ea typeface="Arial"/>
                <a:cs typeface="Arial"/>
              </a:rPr>
              <a:t> </a:t>
            </a:r>
            <a:r>
              <a:rPr sz="1100" b="0" i="0" u="none">
                <a:solidFill>
                  <a:srgbClr val="000000"/>
                </a:solidFill>
                <a:latin typeface="Arial"/>
                <a:ea typeface="Arial"/>
                <a:cs typeface="Arial"/>
              </a:rPr>
              <a:t>X</a:t>
            </a:r>
            <a:r>
              <a:rPr sz="1100" b="0" i="0" u="none">
                <a:solidFill>
                  <a:srgbClr val="000000"/>
                </a:solidFill>
                <a:latin typeface="Arial"/>
                <a:ea typeface="Arial"/>
                <a:cs typeface="Arial"/>
              </a:rPr>
              <a:t> </a:t>
            </a:r>
            <a:r>
              <a:rPr sz="1100" b="0" i="0" u="none">
                <a:solidFill>
                  <a:srgbClr val="000000"/>
                </a:solidFill>
                <a:latin typeface="Arial"/>
                <a:ea typeface="Arial"/>
                <a:cs typeface="Arial"/>
              </a:rPr>
              <a:t>using the transform provided below.</a:t>
            </a:r>
            <a:endParaRPr sz="1100">
              <a:latin typeface="Arial"/>
              <a:cs typeface="Arial"/>
            </a:endParaRPr>
          </a:p>
          <a:p>
            <a:pPr marL="206778" indent="-206778">
              <a:buFont typeface="Arial"/>
              <a:buChar char="•"/>
              <a:defRPr/>
            </a:pPr>
            <a:r>
              <a:rPr sz="1100" b="0" i="0" u="none">
                <a:solidFill>
                  <a:srgbClr val="000000"/>
                </a:solidFill>
                <a:latin typeface="Arial"/>
                <a:ea typeface="Arial"/>
                <a:cs typeface="Arial"/>
              </a:rPr>
              <a:t>Use the function train_test_split to split the data X and Y into training and test data. Set the parameter test_size to 0.2 and random_state to 2. The training data and test data should be assigned to the following labels.</a:t>
            </a:r>
            <a:endParaRPr sz="1100">
              <a:latin typeface="Arial"/>
              <a:cs typeface="Arial"/>
            </a:endParaRPr>
          </a:p>
          <a:p>
            <a:pPr marL="206778" indent="-206778">
              <a:buFont typeface="Arial"/>
              <a:buChar char="•"/>
              <a:defRPr/>
            </a:pPr>
            <a:r>
              <a:rPr sz="1100" b="0" i="0" u="none">
                <a:solidFill>
                  <a:srgbClr val="000000"/>
                </a:solidFill>
                <a:latin typeface="Arial"/>
                <a:ea typeface="Arial"/>
                <a:cs typeface="Arial"/>
              </a:rPr>
              <a:t>Create a logistic regression object then create a GridSearchCV object</a:t>
            </a:r>
            <a:r>
              <a:rPr sz="1100" b="0" i="0" u="none">
                <a:solidFill>
                  <a:srgbClr val="000000"/>
                </a:solidFill>
                <a:latin typeface="Arial"/>
                <a:ea typeface="Arial"/>
                <a:cs typeface="Arial"/>
              </a:rPr>
              <a:t> </a:t>
            </a:r>
            <a:r>
              <a:rPr sz="1100" b="0" i="0" u="none">
                <a:solidFill>
                  <a:srgbClr val="000000"/>
                </a:solidFill>
                <a:latin typeface="Arial"/>
                <a:ea typeface="Arial"/>
                <a:cs typeface="Arial"/>
              </a:rPr>
              <a:t>logreg_cv</a:t>
            </a:r>
            <a:r>
              <a:rPr sz="1100" b="0" i="0" u="none">
                <a:solidFill>
                  <a:srgbClr val="000000"/>
                </a:solidFill>
                <a:latin typeface="Arial"/>
                <a:ea typeface="Arial"/>
                <a:cs typeface="Arial"/>
              </a:rPr>
              <a:t> </a:t>
            </a:r>
            <a:r>
              <a:rPr sz="1100" b="0" i="0" u="none">
                <a:solidFill>
                  <a:srgbClr val="000000"/>
                </a:solidFill>
                <a:latin typeface="Arial"/>
                <a:ea typeface="Arial"/>
                <a:cs typeface="Arial"/>
              </a:rPr>
              <a:t>with cv = 10. Fit the object to find the best parameters from the dictionary</a:t>
            </a:r>
            <a:r>
              <a:rPr sz="1100" b="0" i="0" u="none">
                <a:solidFill>
                  <a:srgbClr val="000000"/>
                </a:solidFill>
                <a:latin typeface="Arial"/>
                <a:ea typeface="Arial"/>
                <a:cs typeface="Arial"/>
              </a:rPr>
              <a:t> </a:t>
            </a:r>
            <a:r>
              <a:rPr sz="1100" b="0" i="0" u="none">
                <a:solidFill>
                  <a:srgbClr val="000000"/>
                </a:solidFill>
                <a:latin typeface="Arial"/>
                <a:ea typeface="Arial"/>
                <a:cs typeface="Arial"/>
              </a:rPr>
              <a:t>parameters</a:t>
            </a:r>
            <a:r>
              <a:rPr sz="1100" b="0" i="0" u="none">
                <a:solidFill>
                  <a:srgbClr val="000000"/>
                </a:solidFill>
                <a:latin typeface="Arial"/>
                <a:ea typeface="Arial"/>
                <a:cs typeface="Arial"/>
              </a:rPr>
              <a:t>.</a:t>
            </a:r>
            <a:endParaRPr sz="1100">
              <a:latin typeface="Arial"/>
              <a:cs typeface="Arial"/>
            </a:endParaRPr>
          </a:p>
          <a:p>
            <a:pPr marL="206778" indent="-206778">
              <a:buFont typeface="Arial"/>
              <a:buChar char="•"/>
              <a:defRPr/>
            </a:pPr>
            <a:r>
              <a:rPr sz="1100" b="0" i="0" u="none">
                <a:solidFill>
                  <a:srgbClr val="000000"/>
                </a:solidFill>
                <a:latin typeface="Arial"/>
                <a:ea typeface="Arial"/>
                <a:cs typeface="Arial"/>
              </a:rPr>
              <a:t>Calculate the accuracy on the test data using the method</a:t>
            </a:r>
            <a:r>
              <a:rPr sz="1100" b="0" i="0" u="none">
                <a:solidFill>
                  <a:srgbClr val="000000"/>
                </a:solidFill>
                <a:latin typeface="Arial"/>
                <a:ea typeface="Arial"/>
                <a:cs typeface="Arial"/>
              </a:rPr>
              <a:t> </a:t>
            </a:r>
            <a:r>
              <a:rPr sz="1100" b="0" i="0" u="none">
                <a:solidFill>
                  <a:srgbClr val="000000"/>
                </a:solidFill>
                <a:latin typeface="Arial"/>
                <a:ea typeface="Arial"/>
                <a:cs typeface="Arial"/>
              </a:rPr>
              <a:t>score</a:t>
            </a:r>
            <a:r>
              <a:rPr sz="1100" b="0" i="0" u="none">
                <a:solidFill>
                  <a:srgbClr val="000000"/>
                </a:solidFill>
                <a:latin typeface="Arial"/>
                <a:ea typeface="Arial"/>
                <a:cs typeface="Arial"/>
              </a:rPr>
              <a:t>:</a:t>
            </a:r>
            <a:endParaRPr sz="1100">
              <a:latin typeface="Arial"/>
              <a:cs typeface="Arial"/>
            </a:endParaRPr>
          </a:p>
          <a:p>
            <a:pPr marL="206778" indent="-206778">
              <a:buFont typeface="Arial"/>
              <a:buChar char="•"/>
              <a:defRPr/>
            </a:pPr>
            <a:r>
              <a:rPr sz="1100" b="0" i="0" u="none">
                <a:solidFill>
                  <a:srgbClr val="000000"/>
                </a:solidFill>
                <a:latin typeface="Arial"/>
                <a:ea typeface="Arial"/>
                <a:cs typeface="Arial"/>
              </a:rPr>
              <a:t>Create a support vector machine object then create a</a:t>
            </a:r>
            <a:r>
              <a:rPr sz="1100" b="0" i="0" u="none">
                <a:solidFill>
                  <a:srgbClr val="000000"/>
                </a:solidFill>
                <a:latin typeface="Arial"/>
                <a:ea typeface="Arial"/>
                <a:cs typeface="Arial"/>
              </a:rPr>
              <a:t> </a:t>
            </a:r>
            <a:r>
              <a:rPr sz="1100" b="0" i="0" u="none">
                <a:solidFill>
                  <a:srgbClr val="000000"/>
                </a:solidFill>
                <a:latin typeface="Arial"/>
                <a:ea typeface="Arial"/>
                <a:cs typeface="Arial"/>
              </a:rPr>
              <a:t>GridSearchCV</a:t>
            </a:r>
            <a:r>
              <a:rPr sz="1100" b="0" i="0" u="none">
                <a:solidFill>
                  <a:srgbClr val="000000"/>
                </a:solidFill>
                <a:latin typeface="Arial"/>
                <a:ea typeface="Arial"/>
                <a:cs typeface="Arial"/>
              </a:rPr>
              <a:t> </a:t>
            </a:r>
            <a:r>
              <a:rPr sz="1100" b="0" i="0" u="none">
                <a:solidFill>
                  <a:srgbClr val="000000"/>
                </a:solidFill>
                <a:latin typeface="Arial"/>
                <a:ea typeface="Arial"/>
                <a:cs typeface="Arial"/>
              </a:rPr>
              <a:t>object</a:t>
            </a:r>
            <a:r>
              <a:rPr sz="1100" b="0" i="0" u="none">
                <a:solidFill>
                  <a:srgbClr val="000000"/>
                </a:solidFill>
                <a:latin typeface="Arial"/>
                <a:ea typeface="Arial"/>
                <a:cs typeface="Arial"/>
              </a:rPr>
              <a:t> </a:t>
            </a:r>
            <a:r>
              <a:rPr sz="1100" b="0" i="0" u="none">
                <a:solidFill>
                  <a:srgbClr val="000000"/>
                </a:solidFill>
                <a:latin typeface="Arial"/>
                <a:ea typeface="Arial"/>
                <a:cs typeface="Arial"/>
              </a:rPr>
              <a:t>svm_cv</a:t>
            </a:r>
            <a:r>
              <a:rPr sz="1100" b="0" i="0" u="none">
                <a:solidFill>
                  <a:srgbClr val="000000"/>
                </a:solidFill>
                <a:latin typeface="Arial"/>
                <a:ea typeface="Arial"/>
                <a:cs typeface="Arial"/>
              </a:rPr>
              <a:t> </a:t>
            </a:r>
            <a:r>
              <a:rPr sz="1100" b="0" i="0" u="none">
                <a:solidFill>
                  <a:srgbClr val="000000"/>
                </a:solidFill>
                <a:latin typeface="Arial"/>
                <a:ea typeface="Arial"/>
                <a:cs typeface="Arial"/>
              </a:rPr>
              <a:t>with cv = 10. Fit the object to find the best parameters from the dictionary</a:t>
            </a:r>
            <a:r>
              <a:rPr sz="1100" b="0" i="0" u="none">
                <a:solidFill>
                  <a:srgbClr val="000000"/>
                </a:solidFill>
                <a:latin typeface="Arial"/>
                <a:ea typeface="Arial"/>
                <a:cs typeface="Arial"/>
              </a:rPr>
              <a:t> </a:t>
            </a:r>
            <a:r>
              <a:rPr sz="1100" b="0" i="0" u="none">
                <a:solidFill>
                  <a:srgbClr val="000000"/>
                </a:solidFill>
                <a:latin typeface="Arial"/>
                <a:ea typeface="Arial"/>
                <a:cs typeface="Arial"/>
              </a:rPr>
              <a:t>parameters</a:t>
            </a:r>
            <a:r>
              <a:rPr sz="1100" b="0" i="0" u="none">
                <a:solidFill>
                  <a:srgbClr val="000000"/>
                </a:solidFill>
                <a:latin typeface="Arial"/>
                <a:ea typeface="Arial"/>
                <a:cs typeface="Arial"/>
              </a:rPr>
              <a:t>.</a:t>
            </a:r>
            <a:endParaRPr sz="1100">
              <a:latin typeface="Arial"/>
              <a:cs typeface="Arial"/>
            </a:endParaRPr>
          </a:p>
          <a:p>
            <a:pPr marL="206778" indent="-206778">
              <a:buFont typeface="Arial"/>
              <a:buChar char="•"/>
              <a:defRPr/>
            </a:pPr>
            <a:r>
              <a:rPr sz="1100" b="0" i="0" u="none">
                <a:solidFill>
                  <a:srgbClr val="000000"/>
                </a:solidFill>
                <a:latin typeface="Arial"/>
                <a:ea typeface="Arial"/>
                <a:cs typeface="Arial"/>
              </a:rPr>
              <a:t>Calculate the accuracy on the test data using the method</a:t>
            </a:r>
            <a:r>
              <a:rPr sz="1100" b="0" i="0" u="none">
                <a:solidFill>
                  <a:srgbClr val="000000"/>
                </a:solidFill>
                <a:latin typeface="Arial"/>
                <a:ea typeface="Arial"/>
                <a:cs typeface="Arial"/>
              </a:rPr>
              <a:t> </a:t>
            </a:r>
            <a:r>
              <a:rPr sz="1100" b="0" i="0" u="none">
                <a:solidFill>
                  <a:srgbClr val="000000"/>
                </a:solidFill>
                <a:latin typeface="Arial"/>
                <a:ea typeface="Arial"/>
                <a:cs typeface="Arial"/>
              </a:rPr>
              <a:t>score</a:t>
            </a:r>
            <a:r>
              <a:rPr sz="1100" b="0" i="0" u="none">
                <a:solidFill>
                  <a:srgbClr val="000000"/>
                </a:solidFill>
                <a:latin typeface="Arial"/>
                <a:ea typeface="Arial"/>
                <a:cs typeface="Arial"/>
              </a:rPr>
              <a:t>:</a:t>
            </a:r>
            <a:endParaRPr sz="1100">
              <a:latin typeface="Arial"/>
              <a:cs typeface="Arial"/>
            </a:endParaRPr>
          </a:p>
          <a:p>
            <a:pPr marL="206778" indent="-206778">
              <a:buFont typeface="Arial"/>
              <a:buChar char="•"/>
              <a:defRPr/>
            </a:pPr>
            <a:r>
              <a:rPr sz="1100" b="0" i="0" u="none">
                <a:solidFill>
                  <a:srgbClr val="000000"/>
                </a:solidFill>
                <a:latin typeface="Arial"/>
                <a:ea typeface="Arial"/>
                <a:cs typeface="Arial"/>
              </a:rPr>
              <a:t>Create a decision tree classifier object then create a</a:t>
            </a:r>
            <a:r>
              <a:rPr sz="1100" b="0" i="0" u="none">
                <a:solidFill>
                  <a:srgbClr val="000000"/>
                </a:solidFill>
                <a:latin typeface="Arial"/>
                <a:ea typeface="Arial"/>
                <a:cs typeface="Arial"/>
              </a:rPr>
              <a:t> </a:t>
            </a:r>
            <a:r>
              <a:rPr sz="1100" b="0" i="0" u="none">
                <a:solidFill>
                  <a:srgbClr val="000000"/>
                </a:solidFill>
                <a:latin typeface="Arial"/>
                <a:ea typeface="Arial"/>
                <a:cs typeface="Arial"/>
              </a:rPr>
              <a:t>GridSearchCV</a:t>
            </a:r>
            <a:r>
              <a:rPr sz="1100" b="0" i="0" u="none">
                <a:solidFill>
                  <a:srgbClr val="000000"/>
                </a:solidFill>
                <a:latin typeface="Arial"/>
                <a:ea typeface="Arial"/>
                <a:cs typeface="Arial"/>
              </a:rPr>
              <a:t> </a:t>
            </a:r>
            <a:r>
              <a:rPr sz="1100" b="0" i="0" u="none">
                <a:solidFill>
                  <a:srgbClr val="000000"/>
                </a:solidFill>
                <a:latin typeface="Arial"/>
                <a:ea typeface="Arial"/>
                <a:cs typeface="Arial"/>
              </a:rPr>
              <a:t>object</a:t>
            </a:r>
            <a:r>
              <a:rPr sz="1100" b="0" i="0" u="none">
                <a:solidFill>
                  <a:srgbClr val="000000"/>
                </a:solidFill>
                <a:latin typeface="Arial"/>
                <a:ea typeface="Arial"/>
                <a:cs typeface="Arial"/>
              </a:rPr>
              <a:t> </a:t>
            </a:r>
            <a:r>
              <a:rPr sz="1100" b="0" i="0" u="none">
                <a:solidFill>
                  <a:srgbClr val="000000"/>
                </a:solidFill>
                <a:latin typeface="Arial"/>
                <a:ea typeface="Arial"/>
                <a:cs typeface="Arial"/>
              </a:rPr>
              <a:t>tree_cv</a:t>
            </a:r>
            <a:r>
              <a:rPr sz="1100" b="0" i="0" u="none">
                <a:solidFill>
                  <a:srgbClr val="000000"/>
                </a:solidFill>
                <a:latin typeface="Arial"/>
                <a:ea typeface="Arial"/>
                <a:cs typeface="Arial"/>
              </a:rPr>
              <a:t> </a:t>
            </a:r>
            <a:r>
              <a:rPr sz="1100" b="0" i="0" u="none">
                <a:solidFill>
                  <a:srgbClr val="000000"/>
                </a:solidFill>
                <a:latin typeface="Arial"/>
                <a:ea typeface="Arial"/>
                <a:cs typeface="Arial"/>
              </a:rPr>
              <a:t>with cv = 10. Fit the object to find the best parameters from the dictionary</a:t>
            </a:r>
            <a:r>
              <a:rPr sz="1100" b="0" i="0" u="none">
                <a:solidFill>
                  <a:srgbClr val="000000"/>
                </a:solidFill>
                <a:latin typeface="Arial"/>
                <a:ea typeface="Arial"/>
                <a:cs typeface="Arial"/>
              </a:rPr>
              <a:t> </a:t>
            </a:r>
            <a:r>
              <a:rPr sz="1100" b="0" i="0" u="none">
                <a:solidFill>
                  <a:srgbClr val="000000"/>
                </a:solidFill>
                <a:latin typeface="Arial"/>
                <a:ea typeface="Arial"/>
                <a:cs typeface="Arial"/>
              </a:rPr>
              <a:t>parameters</a:t>
            </a:r>
            <a:r>
              <a:rPr sz="1100" b="0" i="0" u="none">
                <a:solidFill>
                  <a:srgbClr val="000000"/>
                </a:solidFill>
                <a:latin typeface="Arial"/>
                <a:ea typeface="Arial"/>
                <a:cs typeface="Arial"/>
              </a:rPr>
              <a:t>.</a:t>
            </a:r>
            <a:endParaRPr sz="1100">
              <a:latin typeface="Arial"/>
              <a:cs typeface="Arial"/>
            </a:endParaRPr>
          </a:p>
          <a:p>
            <a:pPr marL="206778" indent="-206778">
              <a:buFont typeface="Arial"/>
              <a:buChar char="•"/>
              <a:defRPr/>
            </a:pPr>
            <a:r>
              <a:rPr sz="1100" b="0" i="0" u="none">
                <a:solidFill>
                  <a:srgbClr val="000000"/>
                </a:solidFill>
                <a:latin typeface="Arial"/>
                <a:ea typeface="Arial"/>
                <a:cs typeface="Arial"/>
              </a:rPr>
              <a:t>Calculate the accuracy of tree_cv on the test data using the method</a:t>
            </a:r>
            <a:r>
              <a:rPr sz="1100" b="0" i="0" u="none">
                <a:solidFill>
                  <a:srgbClr val="000000"/>
                </a:solidFill>
                <a:latin typeface="Arial"/>
                <a:ea typeface="Arial"/>
                <a:cs typeface="Arial"/>
              </a:rPr>
              <a:t> </a:t>
            </a:r>
            <a:r>
              <a:rPr sz="1100" b="0" i="0" u="none">
                <a:solidFill>
                  <a:srgbClr val="000000"/>
                </a:solidFill>
                <a:latin typeface="Arial"/>
                <a:ea typeface="Arial"/>
                <a:cs typeface="Arial"/>
              </a:rPr>
              <a:t>score</a:t>
            </a:r>
            <a:r>
              <a:rPr sz="1100" b="0" i="0" u="none">
                <a:solidFill>
                  <a:srgbClr val="000000"/>
                </a:solidFill>
                <a:latin typeface="Arial"/>
                <a:ea typeface="Arial"/>
                <a:cs typeface="Arial"/>
              </a:rPr>
              <a:t>:</a:t>
            </a:r>
            <a:endParaRPr sz="1100">
              <a:latin typeface="Arial"/>
              <a:cs typeface="Arial"/>
            </a:endParaRPr>
          </a:p>
          <a:p>
            <a:pPr marL="206778" indent="-206778">
              <a:buFont typeface="Arial"/>
              <a:buChar char="•"/>
              <a:defRPr/>
            </a:pPr>
            <a:r>
              <a:rPr sz="1100" b="0" i="0" u="none">
                <a:solidFill>
                  <a:srgbClr val="000000"/>
                </a:solidFill>
                <a:latin typeface="Arial"/>
                <a:ea typeface="Arial"/>
                <a:cs typeface="Arial"/>
              </a:rPr>
              <a:t>Create a k nearest neighbors object then create a</a:t>
            </a:r>
            <a:r>
              <a:rPr sz="1100" b="0" i="0" u="none">
                <a:solidFill>
                  <a:srgbClr val="000000"/>
                </a:solidFill>
                <a:latin typeface="Arial"/>
                <a:ea typeface="Arial"/>
                <a:cs typeface="Arial"/>
              </a:rPr>
              <a:t> </a:t>
            </a:r>
            <a:r>
              <a:rPr sz="1100" b="0" i="0" u="none">
                <a:solidFill>
                  <a:srgbClr val="000000"/>
                </a:solidFill>
                <a:latin typeface="Arial"/>
                <a:ea typeface="Arial"/>
                <a:cs typeface="Arial"/>
              </a:rPr>
              <a:t>GridSearchCV</a:t>
            </a:r>
            <a:r>
              <a:rPr sz="1100" b="0" i="0" u="none">
                <a:solidFill>
                  <a:srgbClr val="000000"/>
                </a:solidFill>
                <a:latin typeface="Arial"/>
                <a:ea typeface="Arial"/>
                <a:cs typeface="Arial"/>
              </a:rPr>
              <a:t> </a:t>
            </a:r>
            <a:r>
              <a:rPr sz="1100" b="0" i="0" u="none">
                <a:solidFill>
                  <a:srgbClr val="000000"/>
                </a:solidFill>
                <a:latin typeface="Arial"/>
                <a:ea typeface="Arial"/>
                <a:cs typeface="Arial"/>
              </a:rPr>
              <a:t>object</a:t>
            </a:r>
            <a:r>
              <a:rPr sz="1100" b="0" i="0" u="none">
                <a:solidFill>
                  <a:srgbClr val="000000"/>
                </a:solidFill>
                <a:latin typeface="Arial"/>
                <a:ea typeface="Arial"/>
                <a:cs typeface="Arial"/>
              </a:rPr>
              <a:t> </a:t>
            </a:r>
            <a:r>
              <a:rPr sz="1100" b="0" i="0" u="none">
                <a:solidFill>
                  <a:srgbClr val="000000"/>
                </a:solidFill>
                <a:latin typeface="Arial"/>
                <a:ea typeface="Arial"/>
                <a:cs typeface="Arial"/>
              </a:rPr>
              <a:t>knn_cv</a:t>
            </a:r>
            <a:r>
              <a:rPr sz="1100" b="0" i="0" u="none">
                <a:solidFill>
                  <a:srgbClr val="000000"/>
                </a:solidFill>
                <a:latin typeface="Arial"/>
                <a:ea typeface="Arial"/>
                <a:cs typeface="Arial"/>
              </a:rPr>
              <a:t> </a:t>
            </a:r>
            <a:r>
              <a:rPr sz="1100" b="0" i="0" u="none">
                <a:solidFill>
                  <a:srgbClr val="000000"/>
                </a:solidFill>
                <a:latin typeface="Arial"/>
                <a:ea typeface="Arial"/>
                <a:cs typeface="Arial"/>
              </a:rPr>
              <a:t>with cv = 10. Fit the object to find the best parameters from the dictionary</a:t>
            </a:r>
            <a:r>
              <a:rPr sz="1100" b="0" i="0" u="none">
                <a:solidFill>
                  <a:srgbClr val="000000"/>
                </a:solidFill>
                <a:latin typeface="Arial"/>
                <a:ea typeface="Arial"/>
                <a:cs typeface="Arial"/>
              </a:rPr>
              <a:t> </a:t>
            </a:r>
            <a:r>
              <a:rPr sz="1100" b="0" i="0" u="none">
                <a:solidFill>
                  <a:srgbClr val="000000"/>
                </a:solidFill>
                <a:latin typeface="Arial"/>
                <a:ea typeface="Arial"/>
                <a:cs typeface="Arial"/>
              </a:rPr>
              <a:t>parameters</a:t>
            </a:r>
            <a:r>
              <a:rPr sz="1100" b="0" i="0" u="none">
                <a:solidFill>
                  <a:srgbClr val="000000"/>
                </a:solidFill>
                <a:latin typeface="Arial"/>
                <a:ea typeface="Arial"/>
                <a:cs typeface="Arial"/>
              </a:rPr>
              <a:t>.</a:t>
            </a:r>
            <a:endParaRPr sz="1100">
              <a:latin typeface="Arial"/>
              <a:cs typeface="Arial"/>
            </a:endParaRPr>
          </a:p>
          <a:p>
            <a:pPr marL="206778" indent="-206778">
              <a:buFont typeface="Arial"/>
              <a:buChar char="•"/>
              <a:defRPr/>
            </a:pPr>
            <a:r>
              <a:rPr sz="1100" b="0" i="0" u="none">
                <a:solidFill>
                  <a:srgbClr val="000000"/>
                </a:solidFill>
                <a:latin typeface="Arial"/>
                <a:ea typeface="Arial"/>
                <a:cs typeface="Arial"/>
              </a:rPr>
              <a:t>Calculate the accuracy of knn_cv on the test data using the method</a:t>
            </a:r>
            <a:r>
              <a:rPr sz="1100" b="0" i="0" u="none">
                <a:solidFill>
                  <a:srgbClr val="000000"/>
                </a:solidFill>
                <a:latin typeface="Arial"/>
                <a:ea typeface="Arial"/>
                <a:cs typeface="Arial"/>
              </a:rPr>
              <a:t> </a:t>
            </a:r>
            <a:r>
              <a:rPr sz="1100" b="0" i="0" u="none">
                <a:solidFill>
                  <a:srgbClr val="000000"/>
                </a:solidFill>
                <a:latin typeface="Arial"/>
                <a:ea typeface="Arial"/>
                <a:cs typeface="Arial"/>
              </a:rPr>
              <a:t>score</a:t>
            </a:r>
            <a:r>
              <a:rPr sz="1100" b="0" i="0" u="none">
                <a:solidFill>
                  <a:srgbClr val="000000"/>
                </a:solidFill>
                <a:latin typeface="Arial"/>
                <a:ea typeface="Arial"/>
                <a:cs typeface="Arial"/>
              </a:rPr>
              <a:t>:</a:t>
            </a:r>
            <a:endParaRPr sz="1100">
              <a:latin typeface="Arial"/>
              <a:cs typeface="Arial"/>
            </a:endParaRPr>
          </a:p>
          <a:p>
            <a:pPr marL="206778" indent="-206778">
              <a:buFont typeface="Arial"/>
              <a:buChar char="•"/>
              <a:defRPr/>
            </a:pPr>
            <a:r>
              <a:rPr sz="1100" b="0" i="0" u="none">
                <a:solidFill>
                  <a:srgbClr val="000000"/>
                </a:solidFill>
                <a:latin typeface="Arial"/>
                <a:ea typeface="Arial"/>
                <a:cs typeface="Arial"/>
              </a:rPr>
              <a:t>Find the method performs best:</a:t>
            </a:r>
            <a:endParaRPr sz="1100">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a:xfrm>
            <a:off x="9448799" y="6356350"/>
            <a:ext cx="2743200" cy="365125"/>
          </a:xfrm>
        </p:spPr>
        <p:txBody>
          <a:bodyPr/>
          <a:lstStyle/>
          <a:p>
            <a:pPr>
              <a:defRPr/>
            </a:pPr>
            <a:fld id="{5075537C-CA84-1446-933C-8E9D027F9201}" type="slidenum">
              <a:rPr lang="en-US"/>
              <a:t>5</a:t>
            </a:fld>
            <a:endParaRPr lang="en-US"/>
          </a:p>
        </p:txBody>
      </p:sp>
      <p:sp>
        <p:nvSpPr>
          <p:cNvPr id="2" name="TextBox 1"/>
          <p:cNvSpPr txBox="1"/>
          <p:nvPr/>
        </p:nvSpPr>
        <p:spPr bwMode="auto">
          <a:xfrm>
            <a:off x="765310" y="2812771"/>
            <a:ext cx="1136727" cy="366119"/>
          </a:xfrm>
          <a:prstGeom prst="rect">
            <a:avLst/>
          </a:prstGeom>
          <a:solidFill>
            <a:srgbClr val="0948CB"/>
          </a:solidFill>
        </p:spPr>
        <p:txBody>
          <a:bodyPr wrap="none" rtlCol="0">
            <a:spAutoFit/>
          </a:bodyPr>
          <a:lstStyle/>
          <a:p>
            <a:pPr>
              <a:defRPr/>
            </a:pPr>
            <a:r>
              <a:rPr lang="en-US">
                <a:solidFill>
                  <a:schemeClr val="bg1"/>
                </a:solidFill>
              </a:rPr>
              <a:t>Section 1</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sh dir="u"/>
      </p:transition>
    </mc:Choice>
    <mc:Fallback>
      <p:transition spd="med" advClick="1">
        <p:push dir="u"/>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6</a:t>
            </a:fld>
            <a:endParaRPr lang="en-US"/>
          </a:p>
        </p:txBody>
      </p:sp>
      <p:sp>
        <p:nvSpPr>
          <p:cNvPr id="7" name="Content Placeholder 2"/>
          <p:cNvSpPr txBox="1"/>
          <p:nvPr/>
        </p:nvSpPr>
        <p:spPr bwMode="auto">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lnSpc>
                <a:spcPct val="120000"/>
              </a:lnSpc>
              <a:spcBef>
                <a:spcPts val="1400"/>
              </a:spcBef>
              <a:buNone/>
              <a:defRPr/>
            </a:pPr>
            <a:r>
              <a:rPr lang="en-US" sz="8800">
                <a:solidFill>
                  <a:srgbClr val="0B49CB"/>
                </a:solidFill>
                <a:latin typeface="Abadi"/>
              </a:rPr>
              <a:t>Executive Summary</a:t>
            </a:r>
            <a:endParaRPr/>
          </a:p>
          <a:p>
            <a:pPr>
              <a:lnSpc>
                <a:spcPct val="120000"/>
              </a:lnSpc>
              <a:spcBef>
                <a:spcPts val="1400"/>
              </a:spcBef>
              <a:defRPr/>
            </a:pPr>
            <a:r>
              <a:rPr lang="en-US" sz="8800">
                <a:solidFill>
                  <a:schemeClr val="accent3">
                    <a:lumMod val="25000"/>
                  </a:schemeClr>
                </a:solidFill>
                <a:latin typeface="Abadi"/>
              </a:rPr>
              <a:t>Data collection methodology:</a:t>
            </a:r>
            <a:endParaRPr/>
          </a:p>
          <a:p>
            <a:pPr lvl="1">
              <a:lnSpc>
                <a:spcPct val="120000"/>
              </a:lnSpc>
              <a:spcBef>
                <a:spcPts val="1400"/>
              </a:spcBef>
              <a:defRPr/>
            </a:pPr>
            <a:r>
              <a:rPr lang="en-US" sz="7600">
                <a:solidFill>
                  <a:schemeClr val="bg2">
                    <a:lumMod val="50000"/>
                  </a:schemeClr>
                </a:solidFill>
                <a:latin typeface="Abadi"/>
              </a:rPr>
              <a:t>Describe how data was collected </a:t>
            </a:r>
            <a:endParaRPr/>
          </a:p>
          <a:p>
            <a:pPr>
              <a:lnSpc>
                <a:spcPct val="120000"/>
              </a:lnSpc>
              <a:spcBef>
                <a:spcPts val="1400"/>
              </a:spcBef>
              <a:defRPr/>
            </a:pPr>
            <a:r>
              <a:rPr lang="en-US" sz="8800">
                <a:solidFill>
                  <a:schemeClr val="accent3">
                    <a:lumMod val="25000"/>
                  </a:schemeClr>
                </a:solidFill>
                <a:latin typeface="Abadi"/>
              </a:rPr>
              <a:t>Perform data wrangling</a:t>
            </a:r>
            <a:endParaRPr/>
          </a:p>
          <a:p>
            <a:pPr lvl="1">
              <a:lnSpc>
                <a:spcPct val="120000"/>
              </a:lnSpc>
              <a:spcBef>
                <a:spcPts val="1400"/>
              </a:spcBef>
              <a:defRPr/>
            </a:pPr>
            <a:r>
              <a:rPr lang="en-US" sz="7600">
                <a:solidFill>
                  <a:schemeClr val="bg2">
                    <a:lumMod val="50000"/>
                  </a:schemeClr>
                </a:solidFill>
                <a:latin typeface="Abadi"/>
              </a:rPr>
              <a:t>Describe how data was processed</a:t>
            </a:r>
            <a:endParaRPr/>
          </a:p>
          <a:p>
            <a:pPr>
              <a:lnSpc>
                <a:spcPct val="120000"/>
              </a:lnSpc>
              <a:spcBef>
                <a:spcPts val="1400"/>
              </a:spcBef>
              <a:defRPr/>
            </a:pPr>
            <a:r>
              <a:rPr lang="en-US" sz="8800">
                <a:solidFill>
                  <a:schemeClr val="accent3">
                    <a:lumMod val="25000"/>
                  </a:schemeClr>
                </a:solidFill>
                <a:latin typeface="Abadi"/>
              </a:rPr>
              <a:t>Perform exploratory data analysis (EDA) using visualization and SQL</a:t>
            </a:r>
            <a:endParaRPr/>
          </a:p>
          <a:p>
            <a:pPr>
              <a:lnSpc>
                <a:spcPct val="120000"/>
              </a:lnSpc>
              <a:spcBef>
                <a:spcPts val="1400"/>
              </a:spcBef>
              <a:defRPr/>
            </a:pPr>
            <a:r>
              <a:rPr lang="en-US" sz="8800">
                <a:solidFill>
                  <a:schemeClr val="accent3">
                    <a:lumMod val="25000"/>
                  </a:schemeClr>
                </a:solidFill>
                <a:latin typeface="Abadi"/>
              </a:rPr>
              <a:t>Perform interactive visual analytics using Folium and Plotly Dash</a:t>
            </a:r>
            <a:endParaRPr/>
          </a:p>
          <a:p>
            <a:pPr>
              <a:lnSpc>
                <a:spcPct val="120000"/>
              </a:lnSpc>
              <a:spcBef>
                <a:spcPts val="1400"/>
              </a:spcBef>
              <a:defRPr/>
            </a:pPr>
            <a:r>
              <a:rPr lang="en-US" sz="8800">
                <a:solidFill>
                  <a:schemeClr val="accent3">
                    <a:lumMod val="25000"/>
                  </a:schemeClr>
                </a:solidFill>
                <a:latin typeface="Abadi"/>
              </a:rPr>
              <a:t>Perform predictive analysis using classification models</a:t>
            </a:r>
            <a:endParaRPr/>
          </a:p>
          <a:p>
            <a:pPr lvl="1">
              <a:lnSpc>
                <a:spcPct val="120000"/>
              </a:lnSpc>
              <a:spcBef>
                <a:spcPts val="1400"/>
              </a:spcBef>
              <a:defRPr/>
            </a:pPr>
            <a:r>
              <a:rPr lang="en-US" sz="7600">
                <a:solidFill>
                  <a:schemeClr val="bg2">
                    <a:lumMod val="50000"/>
                  </a:schemeClr>
                </a:solidFill>
                <a:latin typeface="Abadi"/>
              </a:rPr>
              <a:t>How to build, tune, evaluate classification models</a:t>
            </a:r>
            <a:endParaRPr/>
          </a:p>
          <a:p>
            <a:pPr>
              <a:lnSpc>
                <a:spcPct val="120000"/>
              </a:lnSpc>
              <a:spcBef>
                <a:spcPts val="1400"/>
              </a:spcBef>
              <a:defRPr/>
            </a:pPr>
            <a:endParaRPr lang="en-US" sz="88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p:txBody>
      </p:sp>
      <p:sp>
        <p:nvSpPr>
          <p:cNvPr id="1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Methodology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7</a:t>
            </a:fld>
            <a:endParaRPr lang="en-US"/>
          </a:p>
        </p:txBody>
      </p:sp>
      <p:sp>
        <p:nvSpPr>
          <p:cNvPr id="5" name="Content Placeholder 4"/>
          <p:cNvSpPr>
            <a:spLocks noGrp="1"/>
          </p:cNvSpPr>
          <p:nvPr>
            <p:ph idx="4294967295"/>
          </p:nvPr>
        </p:nvSpPr>
        <p:spPr bwMode="auto">
          <a:xfrm>
            <a:off x="770011" y="1825625"/>
            <a:ext cx="10515600" cy="4351338"/>
          </a:xfrm>
          <a:prstGeom prst="rect">
            <a:avLst/>
          </a:prstGeom>
        </p:spPr>
        <p:txBody>
          <a:bodyPr/>
          <a:lstStyle/>
          <a:p>
            <a:pPr>
              <a:lnSpc>
                <a:spcPct val="100000"/>
              </a:lnSpc>
              <a:spcBef>
                <a:spcPts val="1400"/>
              </a:spcBef>
              <a:defRPr/>
            </a:pPr>
            <a:r>
              <a:rPr lang="en-US" sz="2200">
                <a:solidFill>
                  <a:schemeClr val="accent3">
                    <a:lumMod val="25000"/>
                  </a:schemeClr>
                </a:solidFill>
                <a:latin typeface="Abadi"/>
              </a:rPr>
              <a:t>Describe how data sets were collected. </a:t>
            </a:r>
            <a:endParaRPr/>
          </a:p>
          <a:p>
            <a:pPr>
              <a:lnSpc>
                <a:spcPct val="100000"/>
              </a:lnSpc>
              <a:spcBef>
                <a:spcPts val="1400"/>
              </a:spcBef>
              <a:defRPr/>
            </a:pPr>
            <a:r>
              <a:rPr lang="en-US" sz="2200">
                <a:solidFill>
                  <a:schemeClr val="accent3">
                    <a:lumMod val="25000"/>
                  </a:schemeClr>
                </a:solidFill>
                <a:latin typeface="Abadi"/>
              </a:rPr>
              <a:t>You need to present your data collection process use key phrases and flowcharts</a:t>
            </a:r>
            <a:endParaRPr/>
          </a:p>
          <a:p>
            <a:pPr marL="0" indent="0">
              <a:buNone/>
              <a:defRPr/>
            </a:pPr>
            <a:endParaRPr lang="en-US"/>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8</a:t>
            </a:fld>
            <a:endParaRPr lang="en-US"/>
          </a:p>
        </p:txBody>
      </p:sp>
      <p:pic>
        <p:nvPicPr>
          <p:cNvPr id="2028849929" name="Content Placeholder 2028849928"/>
          <p:cNvPicPr>
            <a:picLocks noChangeAspect="1" noGrp="1"/>
          </p:cNvPicPr>
          <p:nvPr>
            <p:ph idx="4294967295"/>
          </p:nvPr>
        </p:nvPicPr>
        <p:blipFill>
          <a:blip r:embed="rId4"/>
          <a:stretch/>
        </p:blipFill>
        <p:spPr bwMode="auto">
          <a:xfrm>
            <a:off x="7164280" y="1800225"/>
            <a:ext cx="4206979" cy="4225925"/>
          </a:xfrm>
          <a:prstGeom prst="rect">
            <a:avLst/>
          </a:prstGeom>
        </p:spPr>
      </p:pic>
      <p:sp>
        <p:nvSpPr>
          <p:cNvPr id="3" name="Text Placeholder 2"/>
          <p:cNvSpPr>
            <a:spLocks noGrp="1"/>
          </p:cNvSpPr>
          <p:nvPr>
            <p:ph type="body" sz="half" idx="4294967295"/>
          </p:nvPr>
        </p:nvSpPr>
        <p:spPr bwMode="auto">
          <a:xfrm>
            <a:off x="820738" y="1800225"/>
            <a:ext cx="6041701" cy="4724861"/>
          </a:xfrm>
          <a:prstGeom prst="rect">
            <a:avLst/>
          </a:prstGeom>
        </p:spPr>
        <p:txBody>
          <a:bodyPr vertOverflow="overflow" horzOverflow="overflow" vert="horz" wrap="square" lIns="91440" tIns="45720" rIns="91440" bIns="45720" numCol="1" spcCol="0" rtlCol="0" fromWordArt="0" anchor="t" anchorCtr="0" forceAA="0" compatLnSpc="0">
            <a:normAutofit fontScale="87500" lnSpcReduction="10000"/>
          </a:bodyPr>
          <a:lstStyle/>
          <a:p>
            <a:pPr marL="0" indent="0">
              <a:buFont typeface="Arial"/>
              <a:buNone/>
              <a:defRPr/>
            </a:pPr>
            <a:r>
              <a:rPr sz="1800" b="1" i="0" u="none">
                <a:solidFill>
                  <a:srgbClr val="000000"/>
                </a:solidFill>
                <a:latin typeface="Arial"/>
                <a:ea typeface="Arial"/>
                <a:cs typeface="Arial"/>
              </a:rPr>
              <a:t>Data Collection Overview</a:t>
            </a:r>
            <a:endParaRPr sz="1600">
              <a:solidFill>
                <a:schemeClr val="tx1"/>
              </a:solidFill>
            </a:endParaRPr>
          </a:p>
          <a:p>
            <a:pPr marL="0" indent="0">
              <a:buFont typeface="Arial"/>
              <a:buNone/>
              <a:defRPr/>
            </a:pPr>
            <a:r>
              <a:rPr sz="1600" b="0" i="0" u="none">
                <a:solidFill>
                  <a:schemeClr val="tx1"/>
                </a:solidFill>
                <a:latin typeface="Arial"/>
                <a:ea typeface="Arial"/>
                <a:cs typeface="Arial"/>
              </a:rPr>
              <a:t>In this flowchart:</a:t>
            </a:r>
            <a:endParaRPr/>
          </a:p>
          <a:p>
            <a:pPr marL="228806" indent="-228806">
              <a:buFont typeface="Arial"/>
              <a:buAutoNum type="arabicPeriod"/>
              <a:defRPr/>
            </a:pPr>
            <a:r>
              <a:rPr sz="1600" b="0" i="0" u="none">
                <a:solidFill>
                  <a:schemeClr val="tx1"/>
                </a:solidFill>
                <a:latin typeface="Arial"/>
                <a:ea typeface="Arial"/>
                <a:cs typeface="Arial"/>
              </a:rPr>
              <a:t>The user requests data from the </a:t>
            </a:r>
            <a:r>
              <a:rPr sz="1600" b="0" i="0" u="none">
                <a:solidFill>
                  <a:schemeClr val="tx1"/>
                </a:solidFill>
                <a:latin typeface="Arial"/>
                <a:ea typeface="Arial"/>
                <a:cs typeface="Arial"/>
              </a:rPr>
              <a:t>SpaceX</a:t>
            </a:r>
            <a:r>
              <a:rPr sz="1600" b="0" i="0" u="none">
                <a:solidFill>
                  <a:schemeClr val="tx1"/>
                </a:solidFill>
                <a:latin typeface="Arial"/>
                <a:ea typeface="Arial"/>
                <a:cs typeface="Arial"/>
              </a:rPr>
              <a:t> API.</a:t>
            </a:r>
            <a:endParaRPr sz="1600">
              <a:solidFill>
                <a:schemeClr val="tx1"/>
              </a:solidFill>
            </a:endParaRPr>
          </a:p>
          <a:p>
            <a:pPr marL="228806" indent="-228806">
              <a:buFont typeface="Arial"/>
              <a:buAutoNum type="arabicPeriod"/>
              <a:defRPr/>
            </a:pPr>
            <a:r>
              <a:rPr sz="1600" b="0" i="0" u="none">
                <a:solidFill>
                  <a:schemeClr val="tx1"/>
                </a:solidFill>
                <a:latin typeface="Arial"/>
                <a:ea typeface="Arial"/>
                <a:cs typeface="Arial"/>
              </a:rPr>
              <a:t>We make a RESTful API call to the desired endpoint (e.g., /launches) using a programming language like Python or JavaScript.</a:t>
            </a:r>
            <a:endParaRPr sz="1600">
              <a:solidFill>
                <a:schemeClr val="tx1"/>
              </a:solidFill>
            </a:endParaRPr>
          </a:p>
          <a:p>
            <a:pPr marL="228806" indent="-228806">
              <a:buFont typeface="Arial"/>
              <a:buAutoNum type="arabicPeriod"/>
              <a:defRPr/>
            </a:pPr>
            <a:r>
              <a:rPr sz="1600" b="0" i="0" u="none">
                <a:solidFill>
                  <a:schemeClr val="tx1"/>
                </a:solidFill>
                <a:latin typeface="Arial"/>
                <a:ea typeface="Arial"/>
                <a:cs typeface="Arial"/>
              </a:rPr>
              <a:t>The API responds with a JSON object containing the requested data.</a:t>
            </a:r>
            <a:endParaRPr sz="1600">
              <a:solidFill>
                <a:schemeClr val="tx1"/>
              </a:solidFill>
            </a:endParaRPr>
          </a:p>
          <a:p>
            <a:pPr marL="228806" indent="-228806">
              <a:buFont typeface="Arial"/>
              <a:buAutoNum type="arabicPeriod"/>
              <a:defRPr/>
            </a:pPr>
            <a:r>
              <a:rPr sz="1600" b="0" i="0" u="none">
                <a:solidFill>
                  <a:schemeClr val="tx1"/>
                </a:solidFill>
                <a:latin typeface="Arial"/>
                <a:ea typeface="Arial"/>
                <a:cs typeface="Arial"/>
              </a:rPr>
              <a:t>We parse and process this data, extracting relevant fields as needed.</a:t>
            </a:r>
            <a:endParaRPr sz="1600">
              <a:solidFill>
                <a:schemeClr val="tx1"/>
              </a:solidFill>
            </a:endParaRPr>
          </a:p>
          <a:p>
            <a:pPr marL="228806" indent="-228806">
              <a:lnSpc>
                <a:spcPct val="100000"/>
              </a:lnSpc>
              <a:spcBef>
                <a:spcPts val="1400"/>
              </a:spcBef>
              <a:buFont typeface="Arial"/>
              <a:buAutoNum type="arabicPeriod"/>
              <a:defRPr/>
            </a:pPr>
            <a:r>
              <a:rPr sz="1600" b="0" i="0" u="none">
                <a:solidFill>
                  <a:schemeClr val="tx1"/>
                </a:solidFill>
                <a:latin typeface="Arial"/>
                <a:ea typeface="Arial"/>
                <a:cs typeface="Arial"/>
              </a:rPr>
              <a:t>Finally, we store or use the processed data for our intended purposes.</a:t>
            </a:r>
            <a:endParaRPr/>
          </a:p>
          <a:p>
            <a:pPr marL="0" indent="0">
              <a:lnSpc>
                <a:spcPct val="100000"/>
              </a:lnSpc>
              <a:spcBef>
                <a:spcPts val="1399"/>
              </a:spcBef>
              <a:buFont typeface="Arial"/>
              <a:buNone/>
              <a:defRPr/>
            </a:pPr>
            <a:r>
              <a:rPr sz="1800" b="1" i="0" u="none">
                <a:solidFill>
                  <a:srgbClr val="000000"/>
                </a:solidFill>
                <a:latin typeface="Arial"/>
                <a:ea typeface="Arial"/>
                <a:cs typeface="Arial"/>
              </a:rPr>
              <a:t>Key Phrases</a:t>
            </a:r>
            <a:endParaRPr/>
          </a:p>
          <a:p>
            <a:pPr>
              <a:defRPr/>
            </a:pPr>
            <a:r>
              <a:rPr sz="1800" b="0" i="0" u="none">
                <a:solidFill>
                  <a:schemeClr val="tx1"/>
                </a:solidFill>
                <a:latin typeface="Arial"/>
                <a:ea typeface="Arial"/>
                <a:cs typeface="Arial"/>
              </a:rPr>
              <a:t>"</a:t>
            </a:r>
            <a:r>
              <a:rPr sz="1800" b="0" i="0" u="none">
                <a:solidFill>
                  <a:schemeClr val="tx1"/>
                </a:solidFill>
                <a:latin typeface="Arial"/>
                <a:ea typeface="Arial"/>
                <a:cs typeface="Arial"/>
              </a:rPr>
              <a:t>SpaceX</a:t>
            </a:r>
            <a:r>
              <a:rPr sz="1800" b="0" i="0" u="none">
                <a:solidFill>
                  <a:schemeClr val="tx1"/>
                </a:solidFill>
                <a:latin typeface="Arial"/>
                <a:ea typeface="Arial"/>
                <a:cs typeface="Arial"/>
              </a:rPr>
              <a:t> RESTful APIs"</a:t>
            </a:r>
            <a:endParaRPr sz="7200">
              <a:solidFill>
                <a:schemeClr val="tx1"/>
              </a:solidFill>
            </a:endParaRPr>
          </a:p>
          <a:p>
            <a:pPr>
              <a:defRPr/>
            </a:pPr>
            <a:r>
              <a:rPr sz="1800" b="0" i="0" u="none">
                <a:solidFill>
                  <a:schemeClr val="tx1"/>
                </a:solidFill>
                <a:latin typeface="Arial"/>
                <a:ea typeface="Arial"/>
                <a:cs typeface="Arial"/>
              </a:rPr>
              <a:t>"JSON data retrieval"</a:t>
            </a:r>
            <a:endParaRPr sz="7200">
              <a:solidFill>
                <a:schemeClr val="tx1"/>
              </a:solidFill>
            </a:endParaRPr>
          </a:p>
          <a:p>
            <a:pPr>
              <a:defRPr/>
            </a:pPr>
            <a:r>
              <a:rPr sz="1800" b="0" i="0" u="none">
                <a:solidFill>
                  <a:schemeClr val="tx1"/>
                </a:solidFill>
                <a:latin typeface="Arial"/>
                <a:ea typeface="Arial"/>
                <a:cs typeface="Arial"/>
              </a:rPr>
              <a:t>"API endpoint navigation"</a:t>
            </a:r>
            <a:endParaRPr sz="7200">
              <a:solidFill>
                <a:schemeClr val="tx1"/>
              </a:solidFill>
            </a:endParaRPr>
          </a:p>
          <a:p>
            <a:pPr>
              <a:lnSpc>
                <a:spcPct val="100000"/>
              </a:lnSpc>
              <a:spcBef>
                <a:spcPts val="1399"/>
              </a:spcBef>
              <a:defRPr/>
            </a:pPr>
            <a:r>
              <a:rPr sz="1800" b="0" i="0" u="none">
                <a:solidFill>
                  <a:schemeClr val="tx1"/>
                </a:solidFill>
                <a:latin typeface="Arial"/>
                <a:ea typeface="Arial"/>
                <a:cs typeface="Arial"/>
              </a:rPr>
              <a:t>"Data parsing and processing"</a:t>
            </a:r>
            <a:endParaRPr sz="1600" b="0" i="0" u="none">
              <a:solidFill>
                <a:schemeClr val="tx1"/>
              </a:solidFill>
              <a:latin typeface="Arial"/>
              <a:ea typeface="Arial"/>
              <a:cs typeface="Arial"/>
            </a:endParaRPr>
          </a:p>
          <a:p>
            <a:pPr marL="0" indent="0">
              <a:lnSpc>
                <a:spcPct val="100000"/>
              </a:lnSpc>
              <a:spcBef>
                <a:spcPts val="1400"/>
              </a:spcBef>
              <a:buFont typeface="Arial"/>
              <a:buNone/>
              <a:defRPr/>
            </a:pPr>
            <a:r>
              <a:rPr lang="en-US" sz="1800" b="0" i="0" u="sng" strike="noStrike" cap="none" spc="0">
                <a:solidFill>
                  <a:schemeClr val="accent3">
                    <a:lumMod val="25000"/>
                  </a:schemeClr>
                </a:solidFill>
                <a:latin typeface="Abadi"/>
                <a:ea typeface="Abadi"/>
                <a:cs typeface="Abadi"/>
                <a:hlinkClick r:id="rId5" tooltip="data collection"/>
              </a:rPr>
              <a:t>https://github.com/sandeep-samson/spacex_final_project/blob/e43a50e24d2a9ce54df826f14759c0750770131c/jupyter-labs-spacex-data-collection-api.ipynb</a:t>
            </a:r>
            <a:endParaRPr/>
          </a:p>
          <a:p>
            <a:pPr>
              <a:defRPr/>
            </a:pPr>
            <a:endParaRPr lang="en-US"/>
          </a:p>
          <a:p>
            <a:pPr>
              <a:defRPr/>
            </a:pPr>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SpaceX API</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9</a:t>
            </a:fld>
            <a:endParaRPr lang="en-US"/>
          </a:p>
        </p:txBody>
      </p:sp>
      <p:sp>
        <p:nvSpPr>
          <p:cNvPr id="3" name="Text Placeholder 2"/>
          <p:cNvSpPr>
            <a:spLocks noGrp="1"/>
          </p:cNvSpPr>
          <p:nvPr>
            <p:ph type="body" sz="half" idx="4294967295"/>
          </p:nvPr>
        </p:nvSpPr>
        <p:spPr bwMode="auto">
          <a:xfrm>
            <a:off x="922411" y="1792288"/>
            <a:ext cx="4697154" cy="4206875"/>
          </a:xfrm>
          <a:prstGeom prst="rect">
            <a:avLst/>
          </a:prstGeom>
        </p:spPr>
        <p:txBody>
          <a:bodyPr lIns="91440" tIns="45720" rIns="91440" bIns="45720" anchor="t">
            <a:noAutofit/>
          </a:bodyPr>
          <a:lstStyle/>
          <a:p>
            <a:pPr marL="0" indent="0">
              <a:buFont typeface="Arial"/>
              <a:buNone/>
              <a:defRPr/>
            </a:pPr>
            <a:r>
              <a:rPr sz="1400" b="1" i="0" u="none">
                <a:solidFill>
                  <a:srgbClr val="000000"/>
                </a:solidFill>
                <a:ea typeface="Times New Roman"/>
                <a:cs typeface="Times New Roman"/>
              </a:rPr>
              <a:t>Key Phrases:</a:t>
            </a:r>
            <a:br>
              <a:rPr sz="1400" b="1" i="0" u="none">
                <a:solidFill>
                  <a:srgbClr val="000000"/>
                </a:solidFill>
                <a:ea typeface="Times New Roman"/>
                <a:cs typeface="Times New Roman"/>
              </a:rPr>
            </a:br>
            <a:r>
              <a:rPr sz="1400" b="0" i="0" u="none">
                <a:solidFill>
                  <a:srgbClr val="000000"/>
                </a:solidFill>
                <a:ea typeface="Times New Roman"/>
                <a:cs typeface="Times New Roman"/>
              </a:rPr>
              <a:t>Web scraping involves several key phrases such as:</a:t>
            </a:r>
            <a:endParaRPr sz="1400"/>
          </a:p>
          <a:p>
            <a:pPr>
              <a:defRPr/>
            </a:pPr>
            <a:r>
              <a:rPr sz="1400" b="1" i="0" u="none">
                <a:solidFill>
                  <a:srgbClr val="000000"/>
                </a:solidFill>
                <a:ea typeface="Times New Roman"/>
                <a:cs typeface="Times New Roman"/>
              </a:rPr>
              <a:t>Crawling</a:t>
            </a:r>
            <a:r>
              <a:rPr sz="1400" b="0" i="0" u="none">
                <a:solidFill>
                  <a:srgbClr val="000000"/>
                </a:solidFill>
                <a:ea typeface="Times New Roman"/>
                <a:cs typeface="Times New Roman"/>
              </a:rPr>
              <a:t>: The process of automatically navigating through websites and extracting data.</a:t>
            </a:r>
            <a:endParaRPr sz="1400"/>
          </a:p>
          <a:p>
            <a:pPr>
              <a:defRPr/>
            </a:pPr>
            <a:r>
              <a:rPr sz="1400" b="1" i="0" u="none">
                <a:solidFill>
                  <a:srgbClr val="000000"/>
                </a:solidFill>
                <a:ea typeface="Times New Roman"/>
                <a:cs typeface="Times New Roman"/>
              </a:rPr>
              <a:t>Scraping</a:t>
            </a:r>
            <a:r>
              <a:rPr sz="1400" b="0" i="0" u="none">
                <a:solidFill>
                  <a:srgbClr val="000000"/>
                </a:solidFill>
                <a:ea typeface="Times New Roman"/>
                <a:cs typeface="Times New Roman"/>
              </a:rPr>
              <a:t>: Extracting specific data from a website.</a:t>
            </a:r>
            <a:endParaRPr sz="1400"/>
          </a:p>
          <a:p>
            <a:pPr>
              <a:defRPr/>
            </a:pPr>
            <a:r>
              <a:rPr sz="1400" b="1" i="0" u="none">
                <a:solidFill>
                  <a:srgbClr val="000000"/>
                </a:solidFill>
                <a:ea typeface="Times New Roman"/>
                <a:cs typeface="Times New Roman"/>
              </a:rPr>
              <a:t>Parsing</a:t>
            </a:r>
            <a:r>
              <a:rPr sz="1400" b="0" i="0" u="none">
                <a:solidFill>
                  <a:srgbClr val="000000"/>
                </a:solidFill>
                <a:ea typeface="Times New Roman"/>
                <a:cs typeface="Times New Roman"/>
              </a:rPr>
              <a:t>: Analyzing HTML or XML content to extract relevant information.</a:t>
            </a:r>
            <a:endParaRPr sz="1400"/>
          </a:p>
          <a:p>
            <a:pPr>
              <a:lnSpc>
                <a:spcPct val="100000"/>
              </a:lnSpc>
              <a:spcBef>
                <a:spcPts val="1400"/>
              </a:spcBef>
              <a:defRPr/>
            </a:pPr>
            <a:r>
              <a:rPr sz="1400" b="1" i="0" u="none">
                <a:solidFill>
                  <a:srgbClr val="000000"/>
                </a:solidFill>
                <a:ea typeface="Times New Roman"/>
                <a:cs typeface="Times New Roman"/>
              </a:rPr>
              <a:t>Data Extraction</a:t>
            </a:r>
            <a:r>
              <a:rPr sz="1400" b="0" i="0" u="none">
                <a:solidFill>
                  <a:srgbClr val="000000"/>
                </a:solidFill>
                <a:ea typeface="Times New Roman"/>
                <a:cs typeface="Times New Roman"/>
              </a:rPr>
              <a:t>: Identifying and collecting specific data elements from a web page.</a:t>
            </a:r>
            <a:endParaRPr sz="1400"/>
          </a:p>
          <a:p>
            <a:pPr marL="0" indent="0">
              <a:lnSpc>
                <a:spcPct val="100000"/>
              </a:lnSpc>
              <a:spcBef>
                <a:spcPts val="1400"/>
              </a:spcBef>
              <a:buFont typeface="Arial"/>
              <a:buNone/>
              <a:defRPr/>
            </a:pPr>
            <a:r>
              <a:rPr lang="en-US" sz="1100" b="0" i="0" u="sng" strike="noStrike" cap="none" spc="0">
                <a:solidFill>
                  <a:schemeClr val="accent3">
                    <a:lumMod val="25000"/>
                  </a:schemeClr>
                </a:solidFill>
                <a:latin typeface="Abadi"/>
                <a:ea typeface="Abadi"/>
                <a:cs typeface="Abadi"/>
                <a:hlinkClick r:id="rId4" tooltip="web scraping"/>
              </a:rPr>
              <a:t>https://github.com/sandeep-samson/spacex_final_project/blob/e43a50e24d2a9ce54df826f14759c0750770131c/jupyter-labs-webscraping.ipynb</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endParaRPr lang="en-US">
              <a:solidFill>
                <a:srgbClr val="1C7DDB"/>
              </a:solidFill>
              <a:latin typeface="Abadi"/>
            </a:endParaRPr>
          </a:p>
        </p:txBody>
      </p:sp>
      <p:sp>
        <p:nvSpPr>
          <p:cNvPr id="11" name="Title 1"/>
          <p:cNvSpPr txBox="1"/>
          <p:nvPr/>
        </p:nvSpPr>
        <p:spPr bwMode="auto">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Scraping</a:t>
            </a:r>
            <a:endParaRPr lang="en-US">
              <a:solidFill>
                <a:srgbClr val="0B49CB"/>
              </a:solidFill>
            </a:endParaRPr>
          </a:p>
        </p:txBody>
      </p:sp>
      <p:sp>
        <p:nvSpPr>
          <p:cNvPr id="2" name="Content Placeholder 4"/>
          <p:cNvSpPr txBox="1"/>
          <p:nvPr/>
        </p:nvSpPr>
        <p:spPr bwMode="auto">
          <a:xfrm>
            <a:off x="5910261"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buNone/>
              <a:defRPr/>
            </a:pPr>
            <a:endParaRPr lang="en-US">
              <a:cs typeface="Calibri"/>
            </a:endParaRPr>
          </a:p>
        </p:txBody>
      </p:sp>
      <p:pic>
        <p:nvPicPr>
          <p:cNvPr id="1775181322" name="Picture 1775181321"/>
          <p:cNvPicPr>
            <a:picLocks noChangeAspect="1"/>
          </p:cNvPicPr>
          <p:nvPr/>
        </p:nvPicPr>
        <p:blipFill>
          <a:blip r:embed="rId5"/>
          <a:stretch/>
        </p:blipFill>
        <p:spPr bwMode="auto">
          <a:xfrm>
            <a:off x="7269160" y="1792287"/>
            <a:ext cx="2743200" cy="42068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Blank">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ONLYOFFICE/8.0.1.31</Application>
  <DocSecurity>0</DocSecurity>
  <PresentationFormat>Widescreen</PresentationFormat>
  <Paragraphs>0</Paragraphs>
  <Slides>50</Slides>
  <Notes>50</Notes>
  <HiddenSlides>0</HiddenSlides>
  <MMClips>2</MMClips>
  <ScaleCrop>0</ScaleCrop>
  <HeadingPairs>
    <vt:vector size="4" baseType="variant">
      <vt:variant>
        <vt:lpstr>Theme</vt:lpstr>
      </vt:variant>
      <vt:variant>
        <vt:i4>1</vt:i4>
      </vt:variant>
      <vt:variant>
        <vt:lpstr>Slide Titles</vt:lpstr>
      </vt:variant>
      <vt:variant>
        <vt:i4>50</vt:i4>
      </vt:variant>
    </vt:vector>
  </HeadingPairs>
  <TitlesOfParts>
    <vt:vector size="51"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dc:identifier/>
  <dc:language/>
  <cp:lastModifiedBy/>
  <cp:revision>304</cp:revision>
  <dcterms:created xsi:type="dcterms:W3CDTF">2021-04-29T18:58:34Z</dcterms:created>
  <dcterms:modified xsi:type="dcterms:W3CDTF">2024-05-25T09:40:32Z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